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783" r:id="rId2"/>
    <p:sldId id="1735" r:id="rId3"/>
    <p:sldId id="1869" r:id="rId4"/>
    <p:sldId id="1836" r:id="rId5"/>
    <p:sldId id="1723" r:id="rId6"/>
    <p:sldId id="1887" r:id="rId7"/>
    <p:sldId id="1857" r:id="rId8"/>
    <p:sldId id="1872" r:id="rId9"/>
    <p:sldId id="1764" r:id="rId10"/>
    <p:sldId id="1518" r:id="rId11"/>
    <p:sldId id="1634" r:id="rId12"/>
    <p:sldId id="1873" r:id="rId13"/>
    <p:sldId id="1888" r:id="rId14"/>
    <p:sldId id="1882" r:id="rId15"/>
    <p:sldId id="1686" r:id="rId16"/>
    <p:sldId id="1789" r:id="rId17"/>
    <p:sldId id="1889" r:id="rId18"/>
    <p:sldId id="1875" r:id="rId19"/>
    <p:sldId id="1876" r:id="rId20"/>
    <p:sldId id="1890" r:id="rId21"/>
    <p:sldId id="1720" r:id="rId22"/>
    <p:sldId id="1728" r:id="rId23"/>
    <p:sldId id="1894" r:id="rId24"/>
    <p:sldId id="1891" r:id="rId25"/>
    <p:sldId id="1579" r:id="rId26"/>
    <p:sldId id="1627" r:id="rId27"/>
    <p:sldId id="1604" r:id="rId28"/>
    <p:sldId id="1868" r:id="rId29"/>
    <p:sldId id="1765" r:id="rId30"/>
    <p:sldId id="1757" r:id="rId31"/>
    <p:sldId id="1853" r:id="rId32"/>
    <p:sldId id="1524" r:id="rId33"/>
    <p:sldId id="1763" r:id="rId34"/>
    <p:sldId id="1513" r:id="rId35"/>
    <p:sldId id="1511" r:id="rId36"/>
    <p:sldId id="1514" r:id="rId37"/>
    <p:sldId id="1512" r:id="rId38"/>
    <p:sldId id="1759" r:id="rId39"/>
    <p:sldId id="1758" r:id="rId40"/>
    <p:sldId id="1760" r:id="rId41"/>
    <p:sldId id="1762" r:id="rId42"/>
    <p:sldId id="1761" r:id="rId43"/>
    <p:sldId id="1893" r:id="rId44"/>
    <p:sldId id="1519" r:id="rId45"/>
    <p:sldId id="1517"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4C6D2C"/>
    <a:srgbClr val="476D22"/>
    <a:srgbClr val="3C6118"/>
    <a:srgbClr val="959E26"/>
    <a:srgbClr val="406E88"/>
    <a:srgbClr val="D9D9D9"/>
    <a:srgbClr val="FFFFFF"/>
    <a:srgbClr val="1F3543"/>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9" autoAdjust="0"/>
    <p:restoredTop sz="95775" autoAdjust="0"/>
  </p:normalViewPr>
  <p:slideViewPr>
    <p:cSldViewPr snapToGrid="0">
      <p:cViewPr varScale="1">
        <p:scale>
          <a:sx n="79" d="100"/>
          <a:sy n="79" d="100"/>
        </p:scale>
        <p:origin x="533" y="82"/>
      </p:cViewPr>
      <p:guideLst/>
    </p:cSldViewPr>
  </p:slideViewPr>
  <p:notesTextViewPr>
    <p:cViewPr>
      <p:scale>
        <a:sx n="1" d="1"/>
        <a:sy n="1" d="1"/>
      </p:scale>
      <p:origin x="0" y="0"/>
    </p:cViewPr>
  </p:notesTextViewPr>
  <p:sorterViewPr>
    <p:cViewPr>
      <p:scale>
        <a:sx n="66" d="100"/>
        <a:sy n="66" d="100"/>
      </p:scale>
      <p:origin x="0" y="-51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14E666-53E0-48F4-9A5D-FEC842A5C50C}" type="doc">
      <dgm:prSet loTypeId="urn:microsoft.com/office/officeart/2005/8/layout/chart3" loCatId="cycle" qsTypeId="urn:microsoft.com/office/officeart/2005/8/quickstyle/simple1" qsCatId="simple" csTypeId="urn:microsoft.com/office/officeart/2005/8/colors/colorful2" csCatId="colorful" phldr="1"/>
      <dgm:spPr/>
    </dgm:pt>
    <dgm:pt modelId="{22183F4A-B358-4C6C-B044-5F371B138978}">
      <dgm:prSet phldrT="[Text]" custT="1"/>
      <dgm:spPr/>
      <dgm:t>
        <a:bodyPr/>
        <a:lstStyle/>
        <a:p>
          <a:r>
            <a:rPr lang="en-US" sz="1400" cap="small" baseline="0" dirty="0">
              <a:solidFill>
                <a:schemeClr val="tx1"/>
              </a:solidFill>
            </a:rPr>
            <a:t>Total Revenue </a:t>
          </a:r>
          <a:r>
            <a:rPr lang="en-US" sz="1700" cap="small" baseline="0" dirty="0">
              <a:solidFill>
                <a:schemeClr val="tx1"/>
              </a:solidFill>
            </a:rPr>
            <a:t>Up </a:t>
          </a:r>
          <a:r>
            <a:rPr lang="en-US" sz="2000" b="1" cap="small" baseline="0" dirty="0">
              <a:solidFill>
                <a:schemeClr val="tx1"/>
              </a:solidFill>
            </a:rPr>
            <a:t>13%</a:t>
          </a:r>
          <a:r>
            <a:rPr lang="en-US" sz="1700" cap="small" baseline="0" dirty="0">
              <a:solidFill>
                <a:schemeClr val="tx1"/>
              </a:solidFill>
            </a:rPr>
            <a:t> in FY21</a:t>
          </a:r>
        </a:p>
      </dgm:t>
    </dgm:pt>
    <dgm:pt modelId="{F83CCC86-70D1-496E-95F6-41A785F68394}" type="parTrans" cxnId="{7754EA02-9406-4538-B8B5-B8AC70F3D166}">
      <dgm:prSet/>
      <dgm:spPr/>
      <dgm:t>
        <a:bodyPr/>
        <a:lstStyle/>
        <a:p>
          <a:endParaRPr lang="en-US">
            <a:solidFill>
              <a:schemeClr val="tx1"/>
            </a:solidFill>
          </a:endParaRPr>
        </a:p>
      </dgm:t>
    </dgm:pt>
    <dgm:pt modelId="{57FE2E2A-B89E-416F-8E96-B52F8901F322}" type="sibTrans" cxnId="{7754EA02-9406-4538-B8B5-B8AC70F3D166}">
      <dgm:prSet/>
      <dgm:spPr/>
      <dgm:t>
        <a:bodyPr/>
        <a:lstStyle/>
        <a:p>
          <a:endParaRPr lang="en-US">
            <a:solidFill>
              <a:schemeClr val="tx1"/>
            </a:solidFill>
          </a:endParaRPr>
        </a:p>
      </dgm:t>
    </dgm:pt>
    <dgm:pt modelId="{6A01EECF-2D56-4037-B637-682D78A94DD7}">
      <dgm:prSet phldrT="[Text]" custT="1"/>
      <dgm:spPr/>
      <dgm:t>
        <a:bodyPr/>
        <a:lstStyle/>
        <a:p>
          <a:r>
            <a:rPr lang="en-US" sz="1400" cap="small" baseline="0" dirty="0">
              <a:solidFill>
                <a:schemeClr val="tx1"/>
              </a:solidFill>
            </a:rPr>
            <a:t>Total Revenue </a:t>
          </a:r>
          <a:r>
            <a:rPr lang="en-US" sz="1700" cap="small" baseline="0" dirty="0">
              <a:solidFill>
                <a:schemeClr val="tx1"/>
              </a:solidFill>
            </a:rPr>
            <a:t>Up </a:t>
          </a:r>
          <a:r>
            <a:rPr lang="en-US" sz="2000" b="1" cap="small" baseline="0" dirty="0">
              <a:solidFill>
                <a:schemeClr val="tx1"/>
              </a:solidFill>
            </a:rPr>
            <a:t>41%</a:t>
          </a:r>
          <a:r>
            <a:rPr lang="en-US" sz="1700" cap="small" baseline="0" dirty="0">
              <a:solidFill>
                <a:schemeClr val="tx1"/>
              </a:solidFill>
            </a:rPr>
            <a:t> in Q4</a:t>
          </a:r>
        </a:p>
      </dgm:t>
    </dgm:pt>
    <dgm:pt modelId="{B75C0389-1CC1-4DD5-ABED-593010540BD4}" type="parTrans" cxnId="{CBF5BB3B-F470-4333-8284-4D2E4620A1E4}">
      <dgm:prSet/>
      <dgm:spPr/>
      <dgm:t>
        <a:bodyPr/>
        <a:lstStyle/>
        <a:p>
          <a:endParaRPr lang="en-US">
            <a:solidFill>
              <a:schemeClr val="tx1"/>
            </a:solidFill>
          </a:endParaRPr>
        </a:p>
      </dgm:t>
    </dgm:pt>
    <dgm:pt modelId="{C21D2C12-F75C-4C15-BAF9-FBCEB2C950F1}" type="sibTrans" cxnId="{CBF5BB3B-F470-4333-8284-4D2E4620A1E4}">
      <dgm:prSet/>
      <dgm:spPr/>
      <dgm:t>
        <a:bodyPr/>
        <a:lstStyle/>
        <a:p>
          <a:endParaRPr lang="en-US">
            <a:solidFill>
              <a:schemeClr val="tx1"/>
            </a:solidFill>
          </a:endParaRPr>
        </a:p>
      </dgm:t>
    </dgm:pt>
    <dgm:pt modelId="{12BB8D61-A295-4E8B-85A7-4F4D8420062A}" type="pres">
      <dgm:prSet presAssocID="{4E14E666-53E0-48F4-9A5D-FEC842A5C50C}" presName="compositeShape" presStyleCnt="0">
        <dgm:presLayoutVars>
          <dgm:chMax val="7"/>
          <dgm:dir/>
          <dgm:resizeHandles val="exact"/>
        </dgm:presLayoutVars>
      </dgm:prSet>
      <dgm:spPr/>
    </dgm:pt>
    <dgm:pt modelId="{C47DBDBE-90DB-43FE-9887-FE51C648C3B8}" type="pres">
      <dgm:prSet presAssocID="{4E14E666-53E0-48F4-9A5D-FEC842A5C50C}" presName="wedge1" presStyleLbl="node1" presStyleIdx="0" presStyleCnt="2" custLinFactNeighborX="-2508"/>
      <dgm:spPr/>
    </dgm:pt>
    <dgm:pt modelId="{FD7322E3-9135-49DC-8775-5D26E0EDF71B}" type="pres">
      <dgm:prSet presAssocID="{4E14E666-53E0-48F4-9A5D-FEC842A5C50C}" presName="wedge1Tx" presStyleLbl="node1" presStyleIdx="0" presStyleCnt="2">
        <dgm:presLayoutVars>
          <dgm:chMax val="0"/>
          <dgm:chPref val="0"/>
          <dgm:bulletEnabled val="1"/>
        </dgm:presLayoutVars>
      </dgm:prSet>
      <dgm:spPr/>
    </dgm:pt>
    <dgm:pt modelId="{04511804-1B77-422A-BE96-4130E77F9799}" type="pres">
      <dgm:prSet presAssocID="{4E14E666-53E0-48F4-9A5D-FEC842A5C50C}" presName="wedge2" presStyleLbl="node1" presStyleIdx="1" presStyleCnt="2"/>
      <dgm:spPr/>
    </dgm:pt>
    <dgm:pt modelId="{442B348E-2DD4-44E3-B656-85A51DB35B7A}" type="pres">
      <dgm:prSet presAssocID="{4E14E666-53E0-48F4-9A5D-FEC842A5C50C}" presName="wedge2Tx" presStyleLbl="node1" presStyleIdx="1" presStyleCnt="2">
        <dgm:presLayoutVars>
          <dgm:chMax val="0"/>
          <dgm:chPref val="0"/>
          <dgm:bulletEnabled val="1"/>
        </dgm:presLayoutVars>
      </dgm:prSet>
      <dgm:spPr/>
    </dgm:pt>
  </dgm:ptLst>
  <dgm:cxnLst>
    <dgm:cxn modelId="{7754EA02-9406-4538-B8B5-B8AC70F3D166}" srcId="{4E14E666-53E0-48F4-9A5D-FEC842A5C50C}" destId="{22183F4A-B358-4C6C-B044-5F371B138978}" srcOrd="0" destOrd="0" parTransId="{F83CCC86-70D1-496E-95F6-41A785F68394}" sibTransId="{57FE2E2A-B89E-416F-8E96-B52F8901F322}"/>
    <dgm:cxn modelId="{6CA4E505-84C3-4066-A2F8-F787359A1E15}" type="presOf" srcId="{4E14E666-53E0-48F4-9A5D-FEC842A5C50C}" destId="{12BB8D61-A295-4E8B-85A7-4F4D8420062A}" srcOrd="0" destOrd="0" presId="urn:microsoft.com/office/officeart/2005/8/layout/chart3"/>
    <dgm:cxn modelId="{CBF5BB3B-F470-4333-8284-4D2E4620A1E4}" srcId="{4E14E666-53E0-48F4-9A5D-FEC842A5C50C}" destId="{6A01EECF-2D56-4037-B637-682D78A94DD7}" srcOrd="1" destOrd="0" parTransId="{B75C0389-1CC1-4DD5-ABED-593010540BD4}" sibTransId="{C21D2C12-F75C-4C15-BAF9-FBCEB2C950F1}"/>
    <dgm:cxn modelId="{9733FF66-F37C-4D42-B94F-D8B317A4ACC0}" type="presOf" srcId="{6A01EECF-2D56-4037-B637-682D78A94DD7}" destId="{04511804-1B77-422A-BE96-4130E77F9799}" srcOrd="0" destOrd="0" presId="urn:microsoft.com/office/officeart/2005/8/layout/chart3"/>
    <dgm:cxn modelId="{F404854C-54ED-4E3C-A28A-08C4F855E95D}" type="presOf" srcId="{6A01EECF-2D56-4037-B637-682D78A94DD7}" destId="{442B348E-2DD4-44E3-B656-85A51DB35B7A}" srcOrd="1" destOrd="0" presId="urn:microsoft.com/office/officeart/2005/8/layout/chart3"/>
    <dgm:cxn modelId="{5AC8ABEA-E4DB-4456-B61A-03027F2E05E4}" type="presOf" srcId="{22183F4A-B358-4C6C-B044-5F371B138978}" destId="{FD7322E3-9135-49DC-8775-5D26E0EDF71B}" srcOrd="1" destOrd="0" presId="urn:microsoft.com/office/officeart/2005/8/layout/chart3"/>
    <dgm:cxn modelId="{530EACF5-DF1C-45C4-B7C0-132371FDE5F7}" type="presOf" srcId="{22183F4A-B358-4C6C-B044-5F371B138978}" destId="{C47DBDBE-90DB-43FE-9887-FE51C648C3B8}" srcOrd="0" destOrd="0" presId="urn:microsoft.com/office/officeart/2005/8/layout/chart3"/>
    <dgm:cxn modelId="{E3584BF9-01C6-467F-BFEB-76637E242872}" type="presParOf" srcId="{12BB8D61-A295-4E8B-85A7-4F4D8420062A}" destId="{C47DBDBE-90DB-43FE-9887-FE51C648C3B8}" srcOrd="0" destOrd="0" presId="urn:microsoft.com/office/officeart/2005/8/layout/chart3"/>
    <dgm:cxn modelId="{42979B82-5D6E-435A-B595-02F1925F497E}" type="presParOf" srcId="{12BB8D61-A295-4E8B-85A7-4F4D8420062A}" destId="{FD7322E3-9135-49DC-8775-5D26E0EDF71B}" srcOrd="1" destOrd="0" presId="urn:microsoft.com/office/officeart/2005/8/layout/chart3"/>
    <dgm:cxn modelId="{CA8B8087-559C-40E1-B2F6-4F6EE84A8BF3}" type="presParOf" srcId="{12BB8D61-A295-4E8B-85A7-4F4D8420062A}" destId="{04511804-1B77-422A-BE96-4130E77F9799}" srcOrd="2" destOrd="0" presId="urn:microsoft.com/office/officeart/2005/8/layout/chart3"/>
    <dgm:cxn modelId="{AA45BD6A-DB5D-4629-B04C-DFF3DFA0B926}" type="presParOf" srcId="{12BB8D61-A295-4E8B-85A7-4F4D8420062A}" destId="{442B348E-2DD4-44E3-B656-85A51DB35B7A}" srcOrd="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E14E666-53E0-48F4-9A5D-FEC842A5C50C}" type="doc">
      <dgm:prSet loTypeId="urn:microsoft.com/office/officeart/2005/8/layout/chart3" loCatId="cycle" qsTypeId="urn:microsoft.com/office/officeart/2005/8/quickstyle/simple1" qsCatId="simple" csTypeId="urn:microsoft.com/office/officeart/2005/8/colors/colorful2" csCatId="colorful" phldr="1"/>
      <dgm:spPr/>
    </dgm:pt>
    <dgm:pt modelId="{22183F4A-B358-4C6C-B044-5F371B138978}">
      <dgm:prSet phldrT="[Text]" custT="1"/>
      <dgm:spPr/>
      <dgm:t>
        <a:bodyPr/>
        <a:lstStyle/>
        <a:p>
          <a:r>
            <a:rPr lang="en-US" sz="1100" cap="small" baseline="0" dirty="0">
              <a:solidFill>
                <a:schemeClr val="tx1"/>
              </a:solidFill>
            </a:rPr>
            <a:t>Total Subscription Revenue</a:t>
          </a:r>
        </a:p>
        <a:p>
          <a:r>
            <a:rPr lang="en-US" sz="1100" cap="small" baseline="0" dirty="0">
              <a:solidFill>
                <a:schemeClr val="tx1"/>
              </a:solidFill>
            </a:rPr>
            <a:t> </a:t>
          </a:r>
          <a:r>
            <a:rPr lang="en-US" sz="1700" cap="small" baseline="0" dirty="0">
              <a:solidFill>
                <a:schemeClr val="tx1"/>
              </a:solidFill>
            </a:rPr>
            <a:t>Up </a:t>
          </a:r>
          <a:r>
            <a:rPr lang="en-US" sz="2000" b="1" cap="small" baseline="0" dirty="0">
              <a:solidFill>
                <a:schemeClr val="tx1"/>
              </a:solidFill>
            </a:rPr>
            <a:t>15%</a:t>
          </a:r>
          <a:r>
            <a:rPr lang="en-US" sz="1700" cap="small" baseline="0" dirty="0">
              <a:solidFill>
                <a:schemeClr val="tx1"/>
              </a:solidFill>
            </a:rPr>
            <a:t> in FY21</a:t>
          </a:r>
        </a:p>
      </dgm:t>
    </dgm:pt>
    <dgm:pt modelId="{F83CCC86-70D1-496E-95F6-41A785F68394}" type="parTrans" cxnId="{7754EA02-9406-4538-B8B5-B8AC70F3D166}">
      <dgm:prSet/>
      <dgm:spPr/>
      <dgm:t>
        <a:bodyPr/>
        <a:lstStyle/>
        <a:p>
          <a:endParaRPr lang="en-US">
            <a:solidFill>
              <a:schemeClr val="tx1"/>
            </a:solidFill>
          </a:endParaRPr>
        </a:p>
      </dgm:t>
    </dgm:pt>
    <dgm:pt modelId="{57FE2E2A-B89E-416F-8E96-B52F8901F322}" type="sibTrans" cxnId="{7754EA02-9406-4538-B8B5-B8AC70F3D166}">
      <dgm:prSet/>
      <dgm:spPr/>
      <dgm:t>
        <a:bodyPr/>
        <a:lstStyle/>
        <a:p>
          <a:endParaRPr lang="en-US">
            <a:solidFill>
              <a:schemeClr val="tx1"/>
            </a:solidFill>
          </a:endParaRPr>
        </a:p>
      </dgm:t>
    </dgm:pt>
    <dgm:pt modelId="{6A01EECF-2D56-4037-B637-682D78A94DD7}">
      <dgm:prSet phldrT="[Text]" custT="1"/>
      <dgm:spPr/>
      <dgm:t>
        <a:bodyPr/>
        <a:lstStyle/>
        <a:p>
          <a:r>
            <a:rPr lang="en-US" sz="1100" cap="small" baseline="0" dirty="0">
              <a:solidFill>
                <a:schemeClr val="tx1"/>
              </a:solidFill>
            </a:rPr>
            <a:t>Total Subscription Revenue </a:t>
          </a:r>
        </a:p>
        <a:p>
          <a:r>
            <a:rPr lang="en-US" sz="1700" cap="small" baseline="0" dirty="0">
              <a:solidFill>
                <a:schemeClr val="tx1"/>
              </a:solidFill>
            </a:rPr>
            <a:t>Up </a:t>
          </a:r>
          <a:r>
            <a:rPr lang="en-US" sz="2000" b="1" cap="small" baseline="0" dirty="0">
              <a:solidFill>
                <a:schemeClr val="tx1"/>
              </a:solidFill>
            </a:rPr>
            <a:t>33%</a:t>
          </a:r>
          <a:r>
            <a:rPr lang="en-US" sz="1700" cap="small" baseline="0" dirty="0">
              <a:solidFill>
                <a:schemeClr val="tx1"/>
              </a:solidFill>
            </a:rPr>
            <a:t> in Q4</a:t>
          </a:r>
        </a:p>
      </dgm:t>
    </dgm:pt>
    <dgm:pt modelId="{B75C0389-1CC1-4DD5-ABED-593010540BD4}" type="parTrans" cxnId="{CBF5BB3B-F470-4333-8284-4D2E4620A1E4}">
      <dgm:prSet/>
      <dgm:spPr/>
      <dgm:t>
        <a:bodyPr/>
        <a:lstStyle/>
        <a:p>
          <a:endParaRPr lang="en-US">
            <a:solidFill>
              <a:schemeClr val="tx1"/>
            </a:solidFill>
          </a:endParaRPr>
        </a:p>
      </dgm:t>
    </dgm:pt>
    <dgm:pt modelId="{C21D2C12-F75C-4C15-BAF9-FBCEB2C950F1}" type="sibTrans" cxnId="{CBF5BB3B-F470-4333-8284-4D2E4620A1E4}">
      <dgm:prSet/>
      <dgm:spPr/>
      <dgm:t>
        <a:bodyPr/>
        <a:lstStyle/>
        <a:p>
          <a:endParaRPr lang="en-US">
            <a:solidFill>
              <a:schemeClr val="tx1"/>
            </a:solidFill>
          </a:endParaRPr>
        </a:p>
      </dgm:t>
    </dgm:pt>
    <dgm:pt modelId="{12BB8D61-A295-4E8B-85A7-4F4D8420062A}" type="pres">
      <dgm:prSet presAssocID="{4E14E666-53E0-48F4-9A5D-FEC842A5C50C}" presName="compositeShape" presStyleCnt="0">
        <dgm:presLayoutVars>
          <dgm:chMax val="7"/>
          <dgm:dir/>
          <dgm:resizeHandles val="exact"/>
        </dgm:presLayoutVars>
      </dgm:prSet>
      <dgm:spPr/>
    </dgm:pt>
    <dgm:pt modelId="{C47DBDBE-90DB-43FE-9887-FE51C648C3B8}" type="pres">
      <dgm:prSet presAssocID="{4E14E666-53E0-48F4-9A5D-FEC842A5C50C}" presName="wedge1" presStyleLbl="node1" presStyleIdx="0" presStyleCnt="2" custLinFactNeighborX="-2508"/>
      <dgm:spPr/>
    </dgm:pt>
    <dgm:pt modelId="{FD7322E3-9135-49DC-8775-5D26E0EDF71B}" type="pres">
      <dgm:prSet presAssocID="{4E14E666-53E0-48F4-9A5D-FEC842A5C50C}" presName="wedge1Tx" presStyleLbl="node1" presStyleIdx="0" presStyleCnt="2">
        <dgm:presLayoutVars>
          <dgm:chMax val="0"/>
          <dgm:chPref val="0"/>
          <dgm:bulletEnabled val="1"/>
        </dgm:presLayoutVars>
      </dgm:prSet>
      <dgm:spPr/>
    </dgm:pt>
    <dgm:pt modelId="{04511804-1B77-422A-BE96-4130E77F9799}" type="pres">
      <dgm:prSet presAssocID="{4E14E666-53E0-48F4-9A5D-FEC842A5C50C}" presName="wedge2" presStyleLbl="node1" presStyleIdx="1" presStyleCnt="2"/>
      <dgm:spPr/>
    </dgm:pt>
    <dgm:pt modelId="{442B348E-2DD4-44E3-B656-85A51DB35B7A}" type="pres">
      <dgm:prSet presAssocID="{4E14E666-53E0-48F4-9A5D-FEC842A5C50C}" presName="wedge2Tx" presStyleLbl="node1" presStyleIdx="1" presStyleCnt="2">
        <dgm:presLayoutVars>
          <dgm:chMax val="0"/>
          <dgm:chPref val="0"/>
          <dgm:bulletEnabled val="1"/>
        </dgm:presLayoutVars>
      </dgm:prSet>
      <dgm:spPr/>
    </dgm:pt>
  </dgm:ptLst>
  <dgm:cxnLst>
    <dgm:cxn modelId="{7754EA02-9406-4538-B8B5-B8AC70F3D166}" srcId="{4E14E666-53E0-48F4-9A5D-FEC842A5C50C}" destId="{22183F4A-B358-4C6C-B044-5F371B138978}" srcOrd="0" destOrd="0" parTransId="{F83CCC86-70D1-496E-95F6-41A785F68394}" sibTransId="{57FE2E2A-B89E-416F-8E96-B52F8901F322}"/>
    <dgm:cxn modelId="{6CA4E505-84C3-4066-A2F8-F787359A1E15}" type="presOf" srcId="{4E14E666-53E0-48F4-9A5D-FEC842A5C50C}" destId="{12BB8D61-A295-4E8B-85A7-4F4D8420062A}" srcOrd="0" destOrd="0" presId="urn:microsoft.com/office/officeart/2005/8/layout/chart3"/>
    <dgm:cxn modelId="{CBF5BB3B-F470-4333-8284-4D2E4620A1E4}" srcId="{4E14E666-53E0-48F4-9A5D-FEC842A5C50C}" destId="{6A01EECF-2D56-4037-B637-682D78A94DD7}" srcOrd="1" destOrd="0" parTransId="{B75C0389-1CC1-4DD5-ABED-593010540BD4}" sibTransId="{C21D2C12-F75C-4C15-BAF9-FBCEB2C950F1}"/>
    <dgm:cxn modelId="{9733FF66-F37C-4D42-B94F-D8B317A4ACC0}" type="presOf" srcId="{6A01EECF-2D56-4037-B637-682D78A94DD7}" destId="{04511804-1B77-422A-BE96-4130E77F9799}" srcOrd="0" destOrd="0" presId="urn:microsoft.com/office/officeart/2005/8/layout/chart3"/>
    <dgm:cxn modelId="{F404854C-54ED-4E3C-A28A-08C4F855E95D}" type="presOf" srcId="{6A01EECF-2D56-4037-B637-682D78A94DD7}" destId="{442B348E-2DD4-44E3-B656-85A51DB35B7A}" srcOrd="1" destOrd="0" presId="urn:microsoft.com/office/officeart/2005/8/layout/chart3"/>
    <dgm:cxn modelId="{5AC8ABEA-E4DB-4456-B61A-03027F2E05E4}" type="presOf" srcId="{22183F4A-B358-4C6C-B044-5F371B138978}" destId="{FD7322E3-9135-49DC-8775-5D26E0EDF71B}" srcOrd="1" destOrd="0" presId="urn:microsoft.com/office/officeart/2005/8/layout/chart3"/>
    <dgm:cxn modelId="{530EACF5-DF1C-45C4-B7C0-132371FDE5F7}" type="presOf" srcId="{22183F4A-B358-4C6C-B044-5F371B138978}" destId="{C47DBDBE-90DB-43FE-9887-FE51C648C3B8}" srcOrd="0" destOrd="0" presId="urn:microsoft.com/office/officeart/2005/8/layout/chart3"/>
    <dgm:cxn modelId="{E3584BF9-01C6-467F-BFEB-76637E242872}" type="presParOf" srcId="{12BB8D61-A295-4E8B-85A7-4F4D8420062A}" destId="{C47DBDBE-90DB-43FE-9887-FE51C648C3B8}" srcOrd="0" destOrd="0" presId="urn:microsoft.com/office/officeart/2005/8/layout/chart3"/>
    <dgm:cxn modelId="{42979B82-5D6E-435A-B595-02F1925F497E}" type="presParOf" srcId="{12BB8D61-A295-4E8B-85A7-4F4D8420062A}" destId="{FD7322E3-9135-49DC-8775-5D26E0EDF71B}" srcOrd="1" destOrd="0" presId="urn:microsoft.com/office/officeart/2005/8/layout/chart3"/>
    <dgm:cxn modelId="{CA8B8087-559C-40E1-B2F6-4F6EE84A8BF3}" type="presParOf" srcId="{12BB8D61-A295-4E8B-85A7-4F4D8420062A}" destId="{04511804-1B77-422A-BE96-4130E77F9799}" srcOrd="2" destOrd="0" presId="urn:microsoft.com/office/officeart/2005/8/layout/chart3"/>
    <dgm:cxn modelId="{AA45BD6A-DB5D-4629-B04C-DFF3DFA0B926}" type="presParOf" srcId="{12BB8D61-A295-4E8B-85A7-4F4D8420062A}" destId="{442B348E-2DD4-44E3-B656-85A51DB35B7A}" srcOrd="3"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E14E666-53E0-48F4-9A5D-FEC842A5C50C}" type="doc">
      <dgm:prSet loTypeId="urn:microsoft.com/office/officeart/2005/8/layout/chart3" loCatId="cycle" qsTypeId="urn:microsoft.com/office/officeart/2005/8/quickstyle/simple1" qsCatId="simple" csTypeId="urn:microsoft.com/office/officeart/2005/8/colors/colorful2" csCatId="colorful" phldr="1"/>
      <dgm:spPr/>
    </dgm:pt>
    <dgm:pt modelId="{22183F4A-B358-4C6C-B044-5F371B138978}">
      <dgm:prSet phldrT="[Text]" custT="1"/>
      <dgm:spPr/>
      <dgm:t>
        <a:bodyPr/>
        <a:lstStyle/>
        <a:p>
          <a:r>
            <a:rPr lang="en-US" sz="1100" cap="small" baseline="0" dirty="0">
              <a:solidFill>
                <a:schemeClr val="tx1"/>
              </a:solidFill>
            </a:rPr>
            <a:t>Total Subscription &amp; Subscription Services Revenue</a:t>
          </a:r>
        </a:p>
        <a:p>
          <a:r>
            <a:rPr lang="en-US" sz="1100" cap="small" baseline="0" dirty="0">
              <a:solidFill>
                <a:schemeClr val="tx1"/>
              </a:solidFill>
            </a:rPr>
            <a:t> </a:t>
          </a:r>
          <a:r>
            <a:rPr lang="en-US" sz="1700" cap="small" baseline="0" dirty="0">
              <a:solidFill>
                <a:schemeClr val="tx1"/>
              </a:solidFill>
            </a:rPr>
            <a:t>Up </a:t>
          </a:r>
          <a:r>
            <a:rPr lang="en-US" sz="2000" b="1" cap="small" baseline="0" dirty="0">
              <a:solidFill>
                <a:schemeClr val="tx1"/>
              </a:solidFill>
            </a:rPr>
            <a:t>21%</a:t>
          </a:r>
          <a:r>
            <a:rPr lang="en-US" sz="1700" cap="small" baseline="0" dirty="0">
              <a:solidFill>
                <a:schemeClr val="tx1"/>
              </a:solidFill>
            </a:rPr>
            <a:t> in FY21</a:t>
          </a:r>
        </a:p>
      </dgm:t>
    </dgm:pt>
    <dgm:pt modelId="{F83CCC86-70D1-496E-95F6-41A785F68394}" type="parTrans" cxnId="{7754EA02-9406-4538-B8B5-B8AC70F3D166}">
      <dgm:prSet/>
      <dgm:spPr/>
      <dgm:t>
        <a:bodyPr/>
        <a:lstStyle/>
        <a:p>
          <a:endParaRPr lang="en-US">
            <a:solidFill>
              <a:schemeClr val="tx1"/>
            </a:solidFill>
          </a:endParaRPr>
        </a:p>
      </dgm:t>
    </dgm:pt>
    <dgm:pt modelId="{57FE2E2A-B89E-416F-8E96-B52F8901F322}" type="sibTrans" cxnId="{7754EA02-9406-4538-B8B5-B8AC70F3D166}">
      <dgm:prSet/>
      <dgm:spPr/>
      <dgm:t>
        <a:bodyPr/>
        <a:lstStyle/>
        <a:p>
          <a:endParaRPr lang="en-US">
            <a:solidFill>
              <a:schemeClr val="tx1"/>
            </a:solidFill>
          </a:endParaRPr>
        </a:p>
      </dgm:t>
    </dgm:pt>
    <dgm:pt modelId="{6A01EECF-2D56-4037-B637-682D78A94DD7}">
      <dgm:prSet phldrT="[Text]" custT="1"/>
      <dgm:spPr/>
      <dgm:t>
        <a:bodyPr/>
        <a:lstStyle/>
        <a:p>
          <a:r>
            <a:rPr lang="en-US" sz="1100" cap="small" baseline="0" dirty="0">
              <a:solidFill>
                <a:schemeClr val="tx1"/>
              </a:solidFill>
            </a:rPr>
            <a:t>Total Subscription &amp; Subscription Services Revenue </a:t>
          </a:r>
        </a:p>
        <a:p>
          <a:r>
            <a:rPr lang="en-US" sz="1700" cap="small" baseline="0" dirty="0">
              <a:solidFill>
                <a:schemeClr val="tx1"/>
              </a:solidFill>
            </a:rPr>
            <a:t>Up </a:t>
          </a:r>
          <a:r>
            <a:rPr lang="en-US" sz="2000" b="1" cap="small" baseline="0" dirty="0">
              <a:solidFill>
                <a:schemeClr val="tx1"/>
              </a:solidFill>
            </a:rPr>
            <a:t>52%</a:t>
          </a:r>
          <a:r>
            <a:rPr lang="en-US" sz="1700" cap="small" baseline="0" dirty="0">
              <a:solidFill>
                <a:schemeClr val="tx1"/>
              </a:solidFill>
            </a:rPr>
            <a:t> in Q4</a:t>
          </a:r>
        </a:p>
      </dgm:t>
    </dgm:pt>
    <dgm:pt modelId="{B75C0389-1CC1-4DD5-ABED-593010540BD4}" type="parTrans" cxnId="{CBF5BB3B-F470-4333-8284-4D2E4620A1E4}">
      <dgm:prSet/>
      <dgm:spPr/>
      <dgm:t>
        <a:bodyPr/>
        <a:lstStyle/>
        <a:p>
          <a:endParaRPr lang="en-US">
            <a:solidFill>
              <a:schemeClr val="tx1"/>
            </a:solidFill>
          </a:endParaRPr>
        </a:p>
      </dgm:t>
    </dgm:pt>
    <dgm:pt modelId="{C21D2C12-F75C-4C15-BAF9-FBCEB2C950F1}" type="sibTrans" cxnId="{CBF5BB3B-F470-4333-8284-4D2E4620A1E4}">
      <dgm:prSet/>
      <dgm:spPr/>
      <dgm:t>
        <a:bodyPr/>
        <a:lstStyle/>
        <a:p>
          <a:endParaRPr lang="en-US">
            <a:solidFill>
              <a:schemeClr val="tx1"/>
            </a:solidFill>
          </a:endParaRPr>
        </a:p>
      </dgm:t>
    </dgm:pt>
    <dgm:pt modelId="{12BB8D61-A295-4E8B-85A7-4F4D8420062A}" type="pres">
      <dgm:prSet presAssocID="{4E14E666-53E0-48F4-9A5D-FEC842A5C50C}" presName="compositeShape" presStyleCnt="0">
        <dgm:presLayoutVars>
          <dgm:chMax val="7"/>
          <dgm:dir/>
          <dgm:resizeHandles val="exact"/>
        </dgm:presLayoutVars>
      </dgm:prSet>
      <dgm:spPr/>
    </dgm:pt>
    <dgm:pt modelId="{C47DBDBE-90DB-43FE-9887-FE51C648C3B8}" type="pres">
      <dgm:prSet presAssocID="{4E14E666-53E0-48F4-9A5D-FEC842A5C50C}" presName="wedge1" presStyleLbl="node1" presStyleIdx="0" presStyleCnt="2" custLinFactNeighborX="-2508"/>
      <dgm:spPr/>
    </dgm:pt>
    <dgm:pt modelId="{FD7322E3-9135-49DC-8775-5D26E0EDF71B}" type="pres">
      <dgm:prSet presAssocID="{4E14E666-53E0-48F4-9A5D-FEC842A5C50C}" presName="wedge1Tx" presStyleLbl="node1" presStyleIdx="0" presStyleCnt="2">
        <dgm:presLayoutVars>
          <dgm:chMax val="0"/>
          <dgm:chPref val="0"/>
          <dgm:bulletEnabled val="1"/>
        </dgm:presLayoutVars>
      </dgm:prSet>
      <dgm:spPr/>
    </dgm:pt>
    <dgm:pt modelId="{04511804-1B77-422A-BE96-4130E77F9799}" type="pres">
      <dgm:prSet presAssocID="{4E14E666-53E0-48F4-9A5D-FEC842A5C50C}" presName="wedge2" presStyleLbl="node1" presStyleIdx="1" presStyleCnt="2"/>
      <dgm:spPr/>
    </dgm:pt>
    <dgm:pt modelId="{442B348E-2DD4-44E3-B656-85A51DB35B7A}" type="pres">
      <dgm:prSet presAssocID="{4E14E666-53E0-48F4-9A5D-FEC842A5C50C}" presName="wedge2Tx" presStyleLbl="node1" presStyleIdx="1" presStyleCnt="2">
        <dgm:presLayoutVars>
          <dgm:chMax val="0"/>
          <dgm:chPref val="0"/>
          <dgm:bulletEnabled val="1"/>
        </dgm:presLayoutVars>
      </dgm:prSet>
      <dgm:spPr/>
    </dgm:pt>
  </dgm:ptLst>
  <dgm:cxnLst>
    <dgm:cxn modelId="{7754EA02-9406-4538-B8B5-B8AC70F3D166}" srcId="{4E14E666-53E0-48F4-9A5D-FEC842A5C50C}" destId="{22183F4A-B358-4C6C-B044-5F371B138978}" srcOrd="0" destOrd="0" parTransId="{F83CCC86-70D1-496E-95F6-41A785F68394}" sibTransId="{57FE2E2A-B89E-416F-8E96-B52F8901F322}"/>
    <dgm:cxn modelId="{6CA4E505-84C3-4066-A2F8-F787359A1E15}" type="presOf" srcId="{4E14E666-53E0-48F4-9A5D-FEC842A5C50C}" destId="{12BB8D61-A295-4E8B-85A7-4F4D8420062A}" srcOrd="0" destOrd="0" presId="urn:microsoft.com/office/officeart/2005/8/layout/chart3"/>
    <dgm:cxn modelId="{CBF5BB3B-F470-4333-8284-4D2E4620A1E4}" srcId="{4E14E666-53E0-48F4-9A5D-FEC842A5C50C}" destId="{6A01EECF-2D56-4037-B637-682D78A94DD7}" srcOrd="1" destOrd="0" parTransId="{B75C0389-1CC1-4DD5-ABED-593010540BD4}" sibTransId="{C21D2C12-F75C-4C15-BAF9-FBCEB2C950F1}"/>
    <dgm:cxn modelId="{9733FF66-F37C-4D42-B94F-D8B317A4ACC0}" type="presOf" srcId="{6A01EECF-2D56-4037-B637-682D78A94DD7}" destId="{04511804-1B77-422A-BE96-4130E77F9799}" srcOrd="0" destOrd="0" presId="urn:microsoft.com/office/officeart/2005/8/layout/chart3"/>
    <dgm:cxn modelId="{F404854C-54ED-4E3C-A28A-08C4F855E95D}" type="presOf" srcId="{6A01EECF-2D56-4037-B637-682D78A94DD7}" destId="{442B348E-2DD4-44E3-B656-85A51DB35B7A}" srcOrd="1" destOrd="0" presId="urn:microsoft.com/office/officeart/2005/8/layout/chart3"/>
    <dgm:cxn modelId="{5AC8ABEA-E4DB-4456-B61A-03027F2E05E4}" type="presOf" srcId="{22183F4A-B358-4C6C-B044-5F371B138978}" destId="{FD7322E3-9135-49DC-8775-5D26E0EDF71B}" srcOrd="1" destOrd="0" presId="urn:microsoft.com/office/officeart/2005/8/layout/chart3"/>
    <dgm:cxn modelId="{530EACF5-DF1C-45C4-B7C0-132371FDE5F7}" type="presOf" srcId="{22183F4A-B358-4C6C-B044-5F371B138978}" destId="{C47DBDBE-90DB-43FE-9887-FE51C648C3B8}" srcOrd="0" destOrd="0" presId="urn:microsoft.com/office/officeart/2005/8/layout/chart3"/>
    <dgm:cxn modelId="{E3584BF9-01C6-467F-BFEB-76637E242872}" type="presParOf" srcId="{12BB8D61-A295-4E8B-85A7-4F4D8420062A}" destId="{C47DBDBE-90DB-43FE-9887-FE51C648C3B8}" srcOrd="0" destOrd="0" presId="urn:microsoft.com/office/officeart/2005/8/layout/chart3"/>
    <dgm:cxn modelId="{42979B82-5D6E-435A-B595-02F1925F497E}" type="presParOf" srcId="{12BB8D61-A295-4E8B-85A7-4F4D8420062A}" destId="{FD7322E3-9135-49DC-8775-5D26E0EDF71B}" srcOrd="1" destOrd="0" presId="urn:microsoft.com/office/officeart/2005/8/layout/chart3"/>
    <dgm:cxn modelId="{CA8B8087-559C-40E1-B2F6-4F6EE84A8BF3}" type="presParOf" srcId="{12BB8D61-A295-4E8B-85A7-4F4D8420062A}" destId="{04511804-1B77-422A-BE96-4130E77F9799}" srcOrd="2" destOrd="0" presId="urn:microsoft.com/office/officeart/2005/8/layout/chart3"/>
    <dgm:cxn modelId="{AA45BD6A-DB5D-4629-B04C-DFF3DFA0B926}" type="presParOf" srcId="{12BB8D61-A295-4E8B-85A7-4F4D8420062A}" destId="{442B348E-2DD4-44E3-B656-85A51DB35B7A}" srcOrd="3" destOrd="0" presId="urn:microsoft.com/office/officeart/2005/8/layout/chart3"/>
  </dgm:cxnLst>
  <dgm:bg/>
  <dgm:whole/>
  <dgm:extLst>
    <a:ext uri="http://schemas.microsoft.com/office/drawing/2008/diagram">
      <dsp:dataModelExt xmlns:dsp="http://schemas.microsoft.com/office/drawing/2008/diagram" relId="rId1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E14E666-53E0-48F4-9A5D-FEC842A5C50C}" type="doc">
      <dgm:prSet loTypeId="urn:microsoft.com/office/officeart/2005/8/layout/chart3" loCatId="cycle" qsTypeId="urn:microsoft.com/office/officeart/2005/8/quickstyle/simple1" qsCatId="simple" csTypeId="urn:microsoft.com/office/officeart/2005/8/colors/colorful2" csCatId="colorful" phldr="1"/>
      <dgm:spPr/>
    </dgm:pt>
    <dgm:pt modelId="{22183F4A-B358-4C6C-B044-5F371B138978}">
      <dgm:prSet phldrT="[Text]" custT="1"/>
      <dgm:spPr/>
      <dgm:t>
        <a:bodyPr/>
        <a:lstStyle/>
        <a:p>
          <a:r>
            <a:rPr lang="en-US" sz="1400" cap="small" baseline="0" dirty="0">
              <a:solidFill>
                <a:schemeClr val="tx1"/>
              </a:solidFill>
            </a:rPr>
            <a:t>Sum Billed &amp; Unbilled Deferred Revenue </a:t>
          </a:r>
          <a:r>
            <a:rPr lang="en-US" sz="1700" cap="small" baseline="0" dirty="0">
              <a:solidFill>
                <a:schemeClr val="tx1"/>
              </a:solidFill>
            </a:rPr>
            <a:t>Up </a:t>
          </a:r>
          <a:r>
            <a:rPr lang="en-US" sz="2000" b="1" cap="small" baseline="0" dirty="0">
              <a:solidFill>
                <a:schemeClr val="tx1"/>
              </a:solidFill>
            </a:rPr>
            <a:t>27%</a:t>
          </a:r>
          <a:r>
            <a:rPr lang="en-US" sz="1700" cap="small" baseline="0" dirty="0">
              <a:solidFill>
                <a:schemeClr val="tx1"/>
              </a:solidFill>
            </a:rPr>
            <a:t> in FY21</a:t>
          </a:r>
        </a:p>
      </dgm:t>
    </dgm:pt>
    <dgm:pt modelId="{F83CCC86-70D1-496E-95F6-41A785F68394}" type="parTrans" cxnId="{7754EA02-9406-4538-B8B5-B8AC70F3D166}">
      <dgm:prSet/>
      <dgm:spPr/>
      <dgm:t>
        <a:bodyPr/>
        <a:lstStyle/>
        <a:p>
          <a:endParaRPr lang="en-US">
            <a:solidFill>
              <a:schemeClr val="tx1"/>
            </a:solidFill>
          </a:endParaRPr>
        </a:p>
      </dgm:t>
    </dgm:pt>
    <dgm:pt modelId="{57FE2E2A-B89E-416F-8E96-B52F8901F322}" type="sibTrans" cxnId="{7754EA02-9406-4538-B8B5-B8AC70F3D166}">
      <dgm:prSet/>
      <dgm:spPr/>
      <dgm:t>
        <a:bodyPr/>
        <a:lstStyle/>
        <a:p>
          <a:endParaRPr lang="en-US">
            <a:solidFill>
              <a:schemeClr val="tx1"/>
            </a:solidFill>
          </a:endParaRPr>
        </a:p>
      </dgm:t>
    </dgm:pt>
    <dgm:pt modelId="{6A01EECF-2D56-4037-B637-682D78A94DD7}">
      <dgm:prSet phldrT="[Text]" custT="1"/>
      <dgm:spPr/>
      <dgm:t>
        <a:bodyPr/>
        <a:lstStyle/>
        <a:p>
          <a:endParaRPr lang="en-US" sz="1700" cap="small" baseline="0" dirty="0">
            <a:solidFill>
              <a:schemeClr val="tx1"/>
            </a:solidFill>
          </a:endParaRPr>
        </a:p>
      </dgm:t>
    </dgm:pt>
    <dgm:pt modelId="{B75C0389-1CC1-4DD5-ABED-593010540BD4}" type="parTrans" cxnId="{CBF5BB3B-F470-4333-8284-4D2E4620A1E4}">
      <dgm:prSet/>
      <dgm:spPr/>
      <dgm:t>
        <a:bodyPr/>
        <a:lstStyle/>
        <a:p>
          <a:endParaRPr lang="en-US">
            <a:solidFill>
              <a:schemeClr val="tx1"/>
            </a:solidFill>
          </a:endParaRPr>
        </a:p>
      </dgm:t>
    </dgm:pt>
    <dgm:pt modelId="{C21D2C12-F75C-4C15-BAF9-FBCEB2C950F1}" type="sibTrans" cxnId="{CBF5BB3B-F470-4333-8284-4D2E4620A1E4}">
      <dgm:prSet/>
      <dgm:spPr/>
      <dgm:t>
        <a:bodyPr/>
        <a:lstStyle/>
        <a:p>
          <a:endParaRPr lang="en-US">
            <a:solidFill>
              <a:schemeClr val="tx1"/>
            </a:solidFill>
          </a:endParaRPr>
        </a:p>
      </dgm:t>
    </dgm:pt>
    <dgm:pt modelId="{12BB8D61-A295-4E8B-85A7-4F4D8420062A}" type="pres">
      <dgm:prSet presAssocID="{4E14E666-53E0-48F4-9A5D-FEC842A5C50C}" presName="compositeShape" presStyleCnt="0">
        <dgm:presLayoutVars>
          <dgm:chMax val="7"/>
          <dgm:dir/>
          <dgm:resizeHandles val="exact"/>
        </dgm:presLayoutVars>
      </dgm:prSet>
      <dgm:spPr/>
    </dgm:pt>
    <dgm:pt modelId="{C47DBDBE-90DB-43FE-9887-FE51C648C3B8}" type="pres">
      <dgm:prSet presAssocID="{4E14E666-53E0-48F4-9A5D-FEC842A5C50C}" presName="wedge1" presStyleLbl="node1" presStyleIdx="0" presStyleCnt="2" custLinFactNeighborX="-2508"/>
      <dgm:spPr/>
    </dgm:pt>
    <dgm:pt modelId="{FD7322E3-9135-49DC-8775-5D26E0EDF71B}" type="pres">
      <dgm:prSet presAssocID="{4E14E666-53E0-48F4-9A5D-FEC842A5C50C}" presName="wedge1Tx" presStyleLbl="node1" presStyleIdx="0" presStyleCnt="2">
        <dgm:presLayoutVars>
          <dgm:chMax val="0"/>
          <dgm:chPref val="0"/>
          <dgm:bulletEnabled val="1"/>
        </dgm:presLayoutVars>
      </dgm:prSet>
      <dgm:spPr/>
    </dgm:pt>
    <dgm:pt modelId="{04511804-1B77-422A-BE96-4130E77F9799}" type="pres">
      <dgm:prSet presAssocID="{4E14E666-53E0-48F4-9A5D-FEC842A5C50C}" presName="wedge2" presStyleLbl="node1" presStyleIdx="1" presStyleCnt="2"/>
      <dgm:spPr/>
    </dgm:pt>
    <dgm:pt modelId="{442B348E-2DD4-44E3-B656-85A51DB35B7A}" type="pres">
      <dgm:prSet presAssocID="{4E14E666-53E0-48F4-9A5D-FEC842A5C50C}" presName="wedge2Tx" presStyleLbl="node1" presStyleIdx="1" presStyleCnt="2">
        <dgm:presLayoutVars>
          <dgm:chMax val="0"/>
          <dgm:chPref val="0"/>
          <dgm:bulletEnabled val="1"/>
        </dgm:presLayoutVars>
      </dgm:prSet>
      <dgm:spPr/>
    </dgm:pt>
  </dgm:ptLst>
  <dgm:cxnLst>
    <dgm:cxn modelId="{7754EA02-9406-4538-B8B5-B8AC70F3D166}" srcId="{4E14E666-53E0-48F4-9A5D-FEC842A5C50C}" destId="{22183F4A-B358-4C6C-B044-5F371B138978}" srcOrd="0" destOrd="0" parTransId="{F83CCC86-70D1-496E-95F6-41A785F68394}" sibTransId="{57FE2E2A-B89E-416F-8E96-B52F8901F322}"/>
    <dgm:cxn modelId="{6CA4E505-84C3-4066-A2F8-F787359A1E15}" type="presOf" srcId="{4E14E666-53E0-48F4-9A5D-FEC842A5C50C}" destId="{12BB8D61-A295-4E8B-85A7-4F4D8420062A}" srcOrd="0" destOrd="0" presId="urn:microsoft.com/office/officeart/2005/8/layout/chart3"/>
    <dgm:cxn modelId="{CBF5BB3B-F470-4333-8284-4D2E4620A1E4}" srcId="{4E14E666-53E0-48F4-9A5D-FEC842A5C50C}" destId="{6A01EECF-2D56-4037-B637-682D78A94DD7}" srcOrd="1" destOrd="0" parTransId="{B75C0389-1CC1-4DD5-ABED-593010540BD4}" sibTransId="{C21D2C12-F75C-4C15-BAF9-FBCEB2C950F1}"/>
    <dgm:cxn modelId="{9733FF66-F37C-4D42-B94F-D8B317A4ACC0}" type="presOf" srcId="{6A01EECF-2D56-4037-B637-682D78A94DD7}" destId="{04511804-1B77-422A-BE96-4130E77F9799}" srcOrd="0" destOrd="0" presId="urn:microsoft.com/office/officeart/2005/8/layout/chart3"/>
    <dgm:cxn modelId="{F404854C-54ED-4E3C-A28A-08C4F855E95D}" type="presOf" srcId="{6A01EECF-2D56-4037-B637-682D78A94DD7}" destId="{442B348E-2DD4-44E3-B656-85A51DB35B7A}" srcOrd="1" destOrd="0" presId="urn:microsoft.com/office/officeart/2005/8/layout/chart3"/>
    <dgm:cxn modelId="{5AC8ABEA-E4DB-4456-B61A-03027F2E05E4}" type="presOf" srcId="{22183F4A-B358-4C6C-B044-5F371B138978}" destId="{FD7322E3-9135-49DC-8775-5D26E0EDF71B}" srcOrd="1" destOrd="0" presId="urn:microsoft.com/office/officeart/2005/8/layout/chart3"/>
    <dgm:cxn modelId="{530EACF5-DF1C-45C4-B7C0-132371FDE5F7}" type="presOf" srcId="{22183F4A-B358-4C6C-B044-5F371B138978}" destId="{C47DBDBE-90DB-43FE-9887-FE51C648C3B8}" srcOrd="0" destOrd="0" presId="urn:microsoft.com/office/officeart/2005/8/layout/chart3"/>
    <dgm:cxn modelId="{E3584BF9-01C6-467F-BFEB-76637E242872}" type="presParOf" srcId="{12BB8D61-A295-4E8B-85A7-4F4D8420062A}" destId="{C47DBDBE-90DB-43FE-9887-FE51C648C3B8}" srcOrd="0" destOrd="0" presId="urn:microsoft.com/office/officeart/2005/8/layout/chart3"/>
    <dgm:cxn modelId="{42979B82-5D6E-435A-B595-02F1925F497E}" type="presParOf" srcId="{12BB8D61-A295-4E8B-85A7-4F4D8420062A}" destId="{FD7322E3-9135-49DC-8775-5D26E0EDF71B}" srcOrd="1" destOrd="0" presId="urn:microsoft.com/office/officeart/2005/8/layout/chart3"/>
    <dgm:cxn modelId="{CA8B8087-559C-40E1-B2F6-4F6EE84A8BF3}" type="presParOf" srcId="{12BB8D61-A295-4E8B-85A7-4F4D8420062A}" destId="{04511804-1B77-422A-BE96-4130E77F9799}" srcOrd="2" destOrd="0" presId="urn:microsoft.com/office/officeart/2005/8/layout/chart3"/>
    <dgm:cxn modelId="{AA45BD6A-DB5D-4629-B04C-DFF3DFA0B926}" type="presParOf" srcId="{12BB8D61-A295-4E8B-85A7-4F4D8420062A}" destId="{442B348E-2DD4-44E3-B656-85A51DB35B7A}" srcOrd="3" destOrd="0" presId="urn:microsoft.com/office/officeart/2005/8/layout/chart3"/>
  </dgm:cxnLst>
  <dgm:bg/>
  <dgm:whole/>
  <dgm:extLst>
    <a:ext uri="http://schemas.microsoft.com/office/drawing/2008/diagram">
      <dsp:dataModelExt xmlns:dsp="http://schemas.microsoft.com/office/drawing/2008/diagram" relId="rId2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DBDBE-90DB-43FE-9887-FE51C648C3B8}">
      <dsp:nvSpPr>
        <dsp:cNvPr id="0" name=""/>
        <dsp:cNvSpPr/>
      </dsp:nvSpPr>
      <dsp:spPr>
        <a:xfrm>
          <a:off x="957689" y="247988"/>
          <a:ext cx="2603881" cy="2603881"/>
        </a:xfrm>
        <a:prstGeom prst="pie">
          <a:avLst>
            <a:gd name="adj1" fmla="val 16200000"/>
            <a:gd name="adj2" fmla="val 54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cap="small" baseline="0" dirty="0">
              <a:solidFill>
                <a:schemeClr val="tx1"/>
              </a:solidFill>
            </a:rPr>
            <a:t>Total Revenue </a:t>
          </a:r>
          <a:r>
            <a:rPr lang="en-US" sz="1700" kern="1200" cap="small" baseline="0" dirty="0">
              <a:solidFill>
                <a:schemeClr val="tx1"/>
              </a:solidFill>
            </a:rPr>
            <a:t>Up </a:t>
          </a:r>
          <a:r>
            <a:rPr lang="en-US" sz="2000" b="1" kern="1200" cap="small" baseline="0" dirty="0">
              <a:solidFill>
                <a:schemeClr val="tx1"/>
              </a:solidFill>
            </a:rPr>
            <a:t>13%</a:t>
          </a:r>
          <a:r>
            <a:rPr lang="en-US" sz="1700" kern="1200" cap="small" baseline="0" dirty="0">
              <a:solidFill>
                <a:schemeClr val="tx1"/>
              </a:solidFill>
            </a:rPr>
            <a:t> in FY21</a:t>
          </a:r>
        </a:p>
      </dsp:txBody>
      <dsp:txXfrm>
        <a:off x="2259630" y="635471"/>
        <a:ext cx="914458" cy="1828916"/>
      </dsp:txXfrm>
    </dsp:sp>
    <dsp:sp modelId="{04511804-1B77-422A-BE96-4130E77F9799}">
      <dsp:nvSpPr>
        <dsp:cNvPr id="0" name=""/>
        <dsp:cNvSpPr/>
      </dsp:nvSpPr>
      <dsp:spPr>
        <a:xfrm>
          <a:off x="960998" y="247988"/>
          <a:ext cx="2603881" cy="2603881"/>
        </a:xfrm>
        <a:prstGeom prst="pie">
          <a:avLst>
            <a:gd name="adj1" fmla="val 5400000"/>
            <a:gd name="adj2" fmla="val 16200000"/>
          </a:avLst>
        </a:prstGeom>
        <a:solidFill>
          <a:schemeClr val="accent2">
            <a:hueOff val="-7187212"/>
            <a:satOff val="-62693"/>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cap="small" baseline="0" dirty="0">
              <a:solidFill>
                <a:schemeClr val="tx1"/>
              </a:solidFill>
            </a:rPr>
            <a:t>Total Revenue </a:t>
          </a:r>
          <a:r>
            <a:rPr lang="en-US" sz="1700" kern="1200" cap="small" baseline="0" dirty="0">
              <a:solidFill>
                <a:schemeClr val="tx1"/>
              </a:solidFill>
            </a:rPr>
            <a:t>Up </a:t>
          </a:r>
          <a:r>
            <a:rPr lang="en-US" sz="2000" b="1" kern="1200" cap="small" baseline="0" dirty="0">
              <a:solidFill>
                <a:schemeClr val="tx1"/>
              </a:solidFill>
            </a:rPr>
            <a:t>41%</a:t>
          </a:r>
          <a:r>
            <a:rPr lang="en-US" sz="1700" kern="1200" cap="small" baseline="0" dirty="0">
              <a:solidFill>
                <a:schemeClr val="tx1"/>
              </a:solidFill>
            </a:rPr>
            <a:t> in Q4</a:t>
          </a:r>
        </a:p>
      </dsp:txBody>
      <dsp:txXfrm>
        <a:off x="1332981" y="635471"/>
        <a:ext cx="914458" cy="1828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DBDBE-90DB-43FE-9887-FE51C648C3B8}">
      <dsp:nvSpPr>
        <dsp:cNvPr id="0" name=""/>
        <dsp:cNvSpPr/>
      </dsp:nvSpPr>
      <dsp:spPr>
        <a:xfrm>
          <a:off x="957689" y="247988"/>
          <a:ext cx="2603881" cy="2603881"/>
        </a:xfrm>
        <a:prstGeom prst="pie">
          <a:avLst>
            <a:gd name="adj1" fmla="val 16200000"/>
            <a:gd name="adj2" fmla="val 54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cap="small" baseline="0" dirty="0">
              <a:solidFill>
                <a:schemeClr val="tx1"/>
              </a:solidFill>
            </a:rPr>
            <a:t>Total Subscription Revenue</a:t>
          </a:r>
        </a:p>
        <a:p>
          <a:pPr marL="0" lvl="0" indent="0" algn="ctr" defTabSz="488950">
            <a:lnSpc>
              <a:spcPct val="90000"/>
            </a:lnSpc>
            <a:spcBef>
              <a:spcPct val="0"/>
            </a:spcBef>
            <a:spcAft>
              <a:spcPct val="35000"/>
            </a:spcAft>
            <a:buNone/>
          </a:pPr>
          <a:r>
            <a:rPr lang="en-US" sz="1100" kern="1200" cap="small" baseline="0" dirty="0">
              <a:solidFill>
                <a:schemeClr val="tx1"/>
              </a:solidFill>
            </a:rPr>
            <a:t> </a:t>
          </a:r>
          <a:r>
            <a:rPr lang="en-US" sz="1700" kern="1200" cap="small" baseline="0" dirty="0">
              <a:solidFill>
                <a:schemeClr val="tx1"/>
              </a:solidFill>
            </a:rPr>
            <a:t>Up </a:t>
          </a:r>
          <a:r>
            <a:rPr lang="en-US" sz="2000" b="1" kern="1200" cap="small" baseline="0" dirty="0">
              <a:solidFill>
                <a:schemeClr val="tx1"/>
              </a:solidFill>
            </a:rPr>
            <a:t>15%</a:t>
          </a:r>
          <a:r>
            <a:rPr lang="en-US" sz="1700" kern="1200" cap="small" baseline="0" dirty="0">
              <a:solidFill>
                <a:schemeClr val="tx1"/>
              </a:solidFill>
            </a:rPr>
            <a:t> in FY21</a:t>
          </a:r>
        </a:p>
      </dsp:txBody>
      <dsp:txXfrm>
        <a:off x="2259630" y="635471"/>
        <a:ext cx="914458" cy="1828916"/>
      </dsp:txXfrm>
    </dsp:sp>
    <dsp:sp modelId="{04511804-1B77-422A-BE96-4130E77F9799}">
      <dsp:nvSpPr>
        <dsp:cNvPr id="0" name=""/>
        <dsp:cNvSpPr/>
      </dsp:nvSpPr>
      <dsp:spPr>
        <a:xfrm>
          <a:off x="960998" y="247988"/>
          <a:ext cx="2603881" cy="2603881"/>
        </a:xfrm>
        <a:prstGeom prst="pie">
          <a:avLst>
            <a:gd name="adj1" fmla="val 5400000"/>
            <a:gd name="adj2" fmla="val 16200000"/>
          </a:avLst>
        </a:prstGeom>
        <a:solidFill>
          <a:schemeClr val="accent2">
            <a:hueOff val="-7187212"/>
            <a:satOff val="-62693"/>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cap="small" baseline="0" dirty="0">
              <a:solidFill>
                <a:schemeClr val="tx1"/>
              </a:solidFill>
            </a:rPr>
            <a:t>Total Subscription Revenue </a:t>
          </a:r>
        </a:p>
        <a:p>
          <a:pPr marL="0" lvl="0" indent="0" algn="ctr" defTabSz="488950">
            <a:lnSpc>
              <a:spcPct val="90000"/>
            </a:lnSpc>
            <a:spcBef>
              <a:spcPct val="0"/>
            </a:spcBef>
            <a:spcAft>
              <a:spcPct val="35000"/>
            </a:spcAft>
            <a:buNone/>
          </a:pPr>
          <a:r>
            <a:rPr lang="en-US" sz="1700" kern="1200" cap="small" baseline="0" dirty="0">
              <a:solidFill>
                <a:schemeClr val="tx1"/>
              </a:solidFill>
            </a:rPr>
            <a:t>Up </a:t>
          </a:r>
          <a:r>
            <a:rPr lang="en-US" sz="2000" b="1" kern="1200" cap="small" baseline="0" dirty="0">
              <a:solidFill>
                <a:schemeClr val="tx1"/>
              </a:solidFill>
            </a:rPr>
            <a:t>33%</a:t>
          </a:r>
          <a:r>
            <a:rPr lang="en-US" sz="1700" kern="1200" cap="small" baseline="0" dirty="0">
              <a:solidFill>
                <a:schemeClr val="tx1"/>
              </a:solidFill>
            </a:rPr>
            <a:t> in Q4</a:t>
          </a:r>
        </a:p>
      </dsp:txBody>
      <dsp:txXfrm>
        <a:off x="1332981" y="635471"/>
        <a:ext cx="914458" cy="18289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DBDBE-90DB-43FE-9887-FE51C648C3B8}">
      <dsp:nvSpPr>
        <dsp:cNvPr id="0" name=""/>
        <dsp:cNvSpPr/>
      </dsp:nvSpPr>
      <dsp:spPr>
        <a:xfrm>
          <a:off x="957689" y="247988"/>
          <a:ext cx="2603881" cy="2603881"/>
        </a:xfrm>
        <a:prstGeom prst="pie">
          <a:avLst>
            <a:gd name="adj1" fmla="val 16200000"/>
            <a:gd name="adj2" fmla="val 54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cap="small" baseline="0" dirty="0">
              <a:solidFill>
                <a:schemeClr val="tx1"/>
              </a:solidFill>
            </a:rPr>
            <a:t>Total Subscription &amp; Subscription Services Revenue</a:t>
          </a:r>
        </a:p>
        <a:p>
          <a:pPr marL="0" lvl="0" indent="0" algn="ctr" defTabSz="488950">
            <a:lnSpc>
              <a:spcPct val="90000"/>
            </a:lnSpc>
            <a:spcBef>
              <a:spcPct val="0"/>
            </a:spcBef>
            <a:spcAft>
              <a:spcPct val="35000"/>
            </a:spcAft>
            <a:buNone/>
          </a:pPr>
          <a:r>
            <a:rPr lang="en-US" sz="1100" kern="1200" cap="small" baseline="0" dirty="0">
              <a:solidFill>
                <a:schemeClr val="tx1"/>
              </a:solidFill>
            </a:rPr>
            <a:t> </a:t>
          </a:r>
          <a:r>
            <a:rPr lang="en-US" sz="1700" kern="1200" cap="small" baseline="0" dirty="0">
              <a:solidFill>
                <a:schemeClr val="tx1"/>
              </a:solidFill>
            </a:rPr>
            <a:t>Up </a:t>
          </a:r>
          <a:r>
            <a:rPr lang="en-US" sz="2000" b="1" kern="1200" cap="small" baseline="0" dirty="0">
              <a:solidFill>
                <a:schemeClr val="tx1"/>
              </a:solidFill>
            </a:rPr>
            <a:t>21%</a:t>
          </a:r>
          <a:r>
            <a:rPr lang="en-US" sz="1700" kern="1200" cap="small" baseline="0" dirty="0">
              <a:solidFill>
                <a:schemeClr val="tx1"/>
              </a:solidFill>
            </a:rPr>
            <a:t> in FY21</a:t>
          </a:r>
        </a:p>
      </dsp:txBody>
      <dsp:txXfrm>
        <a:off x="2259630" y="635471"/>
        <a:ext cx="914458" cy="1828916"/>
      </dsp:txXfrm>
    </dsp:sp>
    <dsp:sp modelId="{04511804-1B77-422A-BE96-4130E77F9799}">
      <dsp:nvSpPr>
        <dsp:cNvPr id="0" name=""/>
        <dsp:cNvSpPr/>
      </dsp:nvSpPr>
      <dsp:spPr>
        <a:xfrm>
          <a:off x="960998" y="247988"/>
          <a:ext cx="2603881" cy="2603881"/>
        </a:xfrm>
        <a:prstGeom prst="pie">
          <a:avLst>
            <a:gd name="adj1" fmla="val 5400000"/>
            <a:gd name="adj2" fmla="val 16200000"/>
          </a:avLst>
        </a:prstGeom>
        <a:solidFill>
          <a:schemeClr val="accent2">
            <a:hueOff val="-7187212"/>
            <a:satOff val="-62693"/>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cap="small" baseline="0" dirty="0">
              <a:solidFill>
                <a:schemeClr val="tx1"/>
              </a:solidFill>
            </a:rPr>
            <a:t>Total Subscription &amp; Subscription Services Revenue </a:t>
          </a:r>
        </a:p>
        <a:p>
          <a:pPr marL="0" lvl="0" indent="0" algn="ctr" defTabSz="488950">
            <a:lnSpc>
              <a:spcPct val="90000"/>
            </a:lnSpc>
            <a:spcBef>
              <a:spcPct val="0"/>
            </a:spcBef>
            <a:spcAft>
              <a:spcPct val="35000"/>
            </a:spcAft>
            <a:buNone/>
          </a:pPr>
          <a:r>
            <a:rPr lang="en-US" sz="1700" kern="1200" cap="small" baseline="0" dirty="0">
              <a:solidFill>
                <a:schemeClr val="tx1"/>
              </a:solidFill>
            </a:rPr>
            <a:t>Up </a:t>
          </a:r>
          <a:r>
            <a:rPr lang="en-US" sz="2000" b="1" kern="1200" cap="small" baseline="0" dirty="0">
              <a:solidFill>
                <a:schemeClr val="tx1"/>
              </a:solidFill>
            </a:rPr>
            <a:t>52%</a:t>
          </a:r>
          <a:r>
            <a:rPr lang="en-US" sz="1700" kern="1200" cap="small" baseline="0" dirty="0">
              <a:solidFill>
                <a:schemeClr val="tx1"/>
              </a:solidFill>
            </a:rPr>
            <a:t> in Q4</a:t>
          </a:r>
        </a:p>
      </dsp:txBody>
      <dsp:txXfrm>
        <a:off x="1332981" y="635471"/>
        <a:ext cx="914458" cy="18289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DBDBE-90DB-43FE-9887-FE51C648C3B8}">
      <dsp:nvSpPr>
        <dsp:cNvPr id="0" name=""/>
        <dsp:cNvSpPr/>
      </dsp:nvSpPr>
      <dsp:spPr>
        <a:xfrm>
          <a:off x="957689" y="247988"/>
          <a:ext cx="2603881" cy="2603881"/>
        </a:xfrm>
        <a:prstGeom prst="pie">
          <a:avLst>
            <a:gd name="adj1" fmla="val 16200000"/>
            <a:gd name="adj2" fmla="val 54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cap="small" baseline="0" dirty="0">
              <a:solidFill>
                <a:schemeClr val="tx1"/>
              </a:solidFill>
            </a:rPr>
            <a:t>Sum Billed &amp; Unbilled Deferred Revenue </a:t>
          </a:r>
          <a:r>
            <a:rPr lang="en-US" sz="1700" kern="1200" cap="small" baseline="0" dirty="0">
              <a:solidFill>
                <a:schemeClr val="tx1"/>
              </a:solidFill>
            </a:rPr>
            <a:t>Up </a:t>
          </a:r>
          <a:r>
            <a:rPr lang="en-US" sz="2000" b="1" kern="1200" cap="small" baseline="0" dirty="0">
              <a:solidFill>
                <a:schemeClr val="tx1"/>
              </a:solidFill>
            </a:rPr>
            <a:t>27%</a:t>
          </a:r>
          <a:r>
            <a:rPr lang="en-US" sz="1700" kern="1200" cap="small" baseline="0" dirty="0">
              <a:solidFill>
                <a:schemeClr val="tx1"/>
              </a:solidFill>
            </a:rPr>
            <a:t> in FY21</a:t>
          </a:r>
        </a:p>
      </dsp:txBody>
      <dsp:txXfrm>
        <a:off x="2259630" y="635471"/>
        <a:ext cx="914458" cy="1828916"/>
      </dsp:txXfrm>
    </dsp:sp>
    <dsp:sp modelId="{04511804-1B77-422A-BE96-4130E77F9799}">
      <dsp:nvSpPr>
        <dsp:cNvPr id="0" name=""/>
        <dsp:cNvSpPr/>
      </dsp:nvSpPr>
      <dsp:spPr>
        <a:xfrm>
          <a:off x="960998" y="247988"/>
          <a:ext cx="2603881" cy="2603881"/>
        </a:xfrm>
        <a:prstGeom prst="pie">
          <a:avLst>
            <a:gd name="adj1" fmla="val 5400000"/>
            <a:gd name="adj2" fmla="val 16200000"/>
          </a:avLst>
        </a:prstGeom>
        <a:solidFill>
          <a:schemeClr val="accent2">
            <a:hueOff val="-7187212"/>
            <a:satOff val="-62693"/>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cap="small" baseline="0" dirty="0">
            <a:solidFill>
              <a:schemeClr val="tx1"/>
            </a:solidFill>
          </a:endParaRPr>
        </a:p>
      </dsp:txBody>
      <dsp:txXfrm>
        <a:off x="1332981" y="635471"/>
        <a:ext cx="914458" cy="1828916"/>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AADC33-276B-4B46-AF61-A62C186180B6}" type="datetimeFigureOut">
              <a:rPr lang="en-US" smtClean="0"/>
              <a:t>11/12/2021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D027F6-5A26-4D7A-86F6-8B3011E13B14}" type="slidenum">
              <a:rPr lang="en-US" smtClean="0"/>
              <a:t>‹#›</a:t>
            </a:fld>
            <a:endParaRPr lang="en-US" dirty="0"/>
          </a:p>
        </p:txBody>
      </p:sp>
    </p:spTree>
    <p:extLst>
      <p:ext uri="{BB962C8B-B14F-4D97-AF65-F5344CB8AC3E}">
        <p14:creationId xmlns:p14="http://schemas.microsoft.com/office/powerpoint/2010/main" val="74924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2971800" cy="458788"/>
          </a:xfrm>
          <a:prstGeom prst="rect">
            <a:avLst/>
          </a:prstGeom>
        </p:spPr>
        <p:txBody>
          <a:bodyPr vert="horz" lIns="91385" tIns="45690" rIns="91385" bIns="45690" rtlCol="0"/>
          <a:lstStyle>
            <a:lvl1pPr algn="l">
              <a:defRPr sz="1200"/>
            </a:lvl1pPr>
          </a:lstStyle>
          <a:p>
            <a:endParaRPr lang="en-US" dirty="0"/>
          </a:p>
        </p:txBody>
      </p:sp>
      <p:sp>
        <p:nvSpPr>
          <p:cNvPr id="3" name="Date Placeholder 2"/>
          <p:cNvSpPr>
            <a:spLocks noGrp="1"/>
          </p:cNvSpPr>
          <p:nvPr>
            <p:ph type="dt" idx="1"/>
          </p:nvPr>
        </p:nvSpPr>
        <p:spPr>
          <a:xfrm>
            <a:off x="3884619" y="5"/>
            <a:ext cx="2971800" cy="458788"/>
          </a:xfrm>
          <a:prstGeom prst="rect">
            <a:avLst/>
          </a:prstGeom>
        </p:spPr>
        <p:txBody>
          <a:bodyPr vert="horz" lIns="91385" tIns="45690" rIns="91385" bIns="45690" rtlCol="0"/>
          <a:lstStyle>
            <a:lvl1pPr algn="r">
              <a:defRPr sz="1200"/>
            </a:lvl1pPr>
          </a:lstStyle>
          <a:p>
            <a:fld id="{B73678F0-C40B-4676-8CD9-042BBB687E12}" type="datetimeFigureOut">
              <a:rPr lang="en-US" smtClean="0"/>
              <a:t>11/12/2021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385" tIns="45690" rIns="91385" bIns="4569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385" tIns="45690" rIns="91385" bIns="4569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9"/>
            <a:ext cx="2971800" cy="458787"/>
          </a:xfrm>
          <a:prstGeom prst="rect">
            <a:avLst/>
          </a:prstGeom>
        </p:spPr>
        <p:txBody>
          <a:bodyPr vert="horz" lIns="91385" tIns="45690" rIns="91385" bIns="456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9" y="8685219"/>
            <a:ext cx="2971800" cy="458787"/>
          </a:xfrm>
          <a:prstGeom prst="rect">
            <a:avLst/>
          </a:prstGeom>
        </p:spPr>
        <p:txBody>
          <a:bodyPr vert="horz" lIns="91385" tIns="45690" rIns="91385" bIns="45690" rtlCol="0" anchor="b"/>
          <a:lstStyle>
            <a:lvl1pPr algn="r">
              <a:defRPr sz="1200"/>
            </a:lvl1pPr>
          </a:lstStyle>
          <a:p>
            <a:fld id="{5FBE0832-FDF4-48AC-9CEA-6718CF505592}" type="slidenum">
              <a:rPr lang="en-US" smtClean="0"/>
              <a:t>‹#›</a:t>
            </a:fld>
            <a:endParaRPr lang="en-US" dirty="0"/>
          </a:p>
        </p:txBody>
      </p:sp>
    </p:spTree>
    <p:extLst>
      <p:ext uri="{BB962C8B-B14F-4D97-AF65-F5344CB8AC3E}">
        <p14:creationId xmlns:p14="http://schemas.microsoft.com/office/powerpoint/2010/main" val="1389225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BE0832-FDF4-48AC-9CEA-6718CF505592}" type="slidenum">
              <a:rPr lang="en-US" smtClean="0"/>
              <a:t>1</a:t>
            </a:fld>
            <a:endParaRPr lang="en-US" dirty="0"/>
          </a:p>
        </p:txBody>
      </p:sp>
    </p:spTree>
    <p:extLst>
      <p:ext uri="{BB962C8B-B14F-4D97-AF65-F5344CB8AC3E}">
        <p14:creationId xmlns:p14="http://schemas.microsoft.com/office/powerpoint/2010/main" val="23852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5FBE0832-FDF4-48AC-9CEA-6718CF505592}" type="slidenum">
              <a:rPr lang="en-US" smtClean="0"/>
              <a:t>33</a:t>
            </a:fld>
            <a:endParaRPr lang="en-US" dirty="0"/>
          </a:p>
        </p:txBody>
      </p:sp>
    </p:spTree>
    <p:extLst>
      <p:ext uri="{BB962C8B-B14F-4D97-AF65-F5344CB8AC3E}">
        <p14:creationId xmlns:p14="http://schemas.microsoft.com/office/powerpoint/2010/main" val="1515782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5FBE0832-FDF4-48AC-9CEA-6718CF505592}" type="slidenum">
              <a:rPr lang="en-US" smtClean="0"/>
              <a:t>34</a:t>
            </a:fld>
            <a:endParaRPr lang="en-US" dirty="0"/>
          </a:p>
        </p:txBody>
      </p:sp>
    </p:spTree>
    <p:extLst>
      <p:ext uri="{BB962C8B-B14F-4D97-AF65-F5344CB8AC3E}">
        <p14:creationId xmlns:p14="http://schemas.microsoft.com/office/powerpoint/2010/main" val="1157665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5FBE0832-FDF4-48AC-9CEA-6718CF505592}" type="slidenum">
              <a:rPr lang="en-US" smtClean="0"/>
              <a:t>35</a:t>
            </a:fld>
            <a:endParaRPr lang="en-US" dirty="0"/>
          </a:p>
        </p:txBody>
      </p:sp>
    </p:spTree>
    <p:extLst>
      <p:ext uri="{BB962C8B-B14F-4D97-AF65-F5344CB8AC3E}">
        <p14:creationId xmlns:p14="http://schemas.microsoft.com/office/powerpoint/2010/main" val="562193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5FBE0832-FDF4-48AC-9CEA-6718CF505592}" type="slidenum">
              <a:rPr lang="en-US" smtClean="0"/>
              <a:t>36</a:t>
            </a:fld>
            <a:endParaRPr lang="en-US" dirty="0"/>
          </a:p>
        </p:txBody>
      </p:sp>
    </p:spTree>
    <p:extLst>
      <p:ext uri="{BB962C8B-B14F-4D97-AF65-F5344CB8AC3E}">
        <p14:creationId xmlns:p14="http://schemas.microsoft.com/office/powerpoint/2010/main" val="3523452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5FBE0832-FDF4-48AC-9CEA-6718CF505592}" type="slidenum">
              <a:rPr lang="en-US" smtClean="0"/>
              <a:t>37</a:t>
            </a:fld>
            <a:endParaRPr lang="en-US" dirty="0"/>
          </a:p>
        </p:txBody>
      </p:sp>
    </p:spTree>
    <p:extLst>
      <p:ext uri="{BB962C8B-B14F-4D97-AF65-F5344CB8AC3E}">
        <p14:creationId xmlns:p14="http://schemas.microsoft.com/office/powerpoint/2010/main" val="3515355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5288"/>
            <a:fld id="{5FBE0832-FDF4-48AC-9CEA-6718CF505592}" type="slidenum">
              <a:rPr lang="en-US">
                <a:solidFill>
                  <a:prstClr val="black"/>
                </a:solidFill>
                <a:latin typeface="Calibri" panose="020F0502020204030204"/>
              </a:rPr>
              <a:pPr defTabSz="915288"/>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16480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5288"/>
            <a:fld id="{5FBE0832-FDF4-48AC-9CEA-6718CF505592}" type="slidenum">
              <a:rPr lang="en-US">
                <a:solidFill>
                  <a:prstClr val="black"/>
                </a:solidFill>
                <a:latin typeface="Calibri" panose="020F0502020204030204"/>
              </a:rPr>
              <a:pPr defTabSz="915288"/>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16607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5FBE0832-FDF4-48AC-9CEA-6718CF505592}" type="slidenum">
              <a:rPr lang="en-US" smtClean="0"/>
              <a:t>44</a:t>
            </a:fld>
            <a:endParaRPr lang="en-US" dirty="0"/>
          </a:p>
        </p:txBody>
      </p:sp>
    </p:spTree>
    <p:extLst>
      <p:ext uri="{BB962C8B-B14F-4D97-AF65-F5344CB8AC3E}">
        <p14:creationId xmlns:p14="http://schemas.microsoft.com/office/powerpoint/2010/main" val="572444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5FBE0832-FDF4-48AC-9CEA-6718CF505592}" type="slidenum">
              <a:rPr lang="en-US" smtClean="0"/>
              <a:t>45</a:t>
            </a:fld>
            <a:endParaRPr lang="en-US" dirty="0"/>
          </a:p>
        </p:txBody>
      </p:sp>
    </p:spTree>
    <p:extLst>
      <p:ext uri="{BB962C8B-B14F-4D97-AF65-F5344CB8AC3E}">
        <p14:creationId xmlns:p14="http://schemas.microsoft.com/office/powerpoint/2010/main" val="1338703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5288"/>
            <a:fld id="{5FBE0832-FDF4-48AC-9CEA-6718CF505592}" type="slidenum">
              <a:rPr lang="en-US">
                <a:solidFill>
                  <a:prstClr val="black"/>
                </a:solidFill>
                <a:latin typeface="Calibri" panose="020F0502020204030204"/>
              </a:rPr>
              <a:pPr defTabSz="915288"/>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8087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5FBE0832-FDF4-48AC-9CEA-6718CF505592}" type="slidenum">
              <a:rPr lang="en-US" smtClean="0"/>
              <a:t>10</a:t>
            </a:fld>
            <a:endParaRPr lang="en-US" dirty="0"/>
          </a:p>
        </p:txBody>
      </p:sp>
    </p:spTree>
    <p:extLst>
      <p:ext uri="{BB962C8B-B14F-4D97-AF65-F5344CB8AC3E}">
        <p14:creationId xmlns:p14="http://schemas.microsoft.com/office/powerpoint/2010/main" val="1153136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5FBE0832-FDF4-48AC-9CEA-6718CF505592}" type="slidenum">
              <a:rPr lang="en-US" smtClean="0"/>
              <a:t>11</a:t>
            </a:fld>
            <a:endParaRPr lang="en-US" dirty="0"/>
          </a:p>
        </p:txBody>
      </p:sp>
    </p:spTree>
    <p:extLst>
      <p:ext uri="{BB962C8B-B14F-4D97-AF65-F5344CB8AC3E}">
        <p14:creationId xmlns:p14="http://schemas.microsoft.com/office/powerpoint/2010/main" val="1365168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latin typeface="HelveticaNeueLT Std Lt" pitchFamily="34" charset="0"/>
            </a:endParaRPr>
          </a:p>
        </p:txBody>
      </p:sp>
      <p:sp>
        <p:nvSpPr>
          <p:cNvPr id="4" name="Slide Number Placeholder 3"/>
          <p:cNvSpPr>
            <a:spLocks noGrp="1"/>
          </p:cNvSpPr>
          <p:nvPr>
            <p:ph type="sldNum" sz="quarter" idx="10"/>
          </p:nvPr>
        </p:nvSpPr>
        <p:spPr/>
        <p:txBody>
          <a:bodyPr/>
          <a:lstStyle/>
          <a:p>
            <a:pPr>
              <a:defRPr/>
            </a:pPr>
            <a:fld id="{ADDCEEFD-892B-3C48-A155-131335E325A5}" type="slidenum">
              <a:rPr lang="en-US" smtClean="0">
                <a:solidFill>
                  <a:prstClr val="black"/>
                </a:solidFill>
                <a:latin typeface="Calibri" panose="020F0502020204030204"/>
              </a:rPr>
              <a:pPr>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9549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5FBE0832-FDF4-48AC-9CEA-6718CF505592}" type="slidenum">
              <a:rPr lang="en-US" smtClean="0"/>
              <a:t>26</a:t>
            </a:fld>
            <a:endParaRPr lang="en-US" dirty="0"/>
          </a:p>
        </p:txBody>
      </p:sp>
    </p:spTree>
    <p:extLst>
      <p:ext uri="{BB962C8B-B14F-4D97-AF65-F5344CB8AC3E}">
        <p14:creationId xmlns:p14="http://schemas.microsoft.com/office/powerpoint/2010/main" val="2328763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5FBE0832-FDF4-48AC-9CEA-6718CF505592}" type="slidenum">
              <a:rPr lang="en-US" smtClean="0"/>
              <a:t>27</a:t>
            </a:fld>
            <a:endParaRPr lang="en-US" dirty="0"/>
          </a:p>
        </p:txBody>
      </p:sp>
    </p:spTree>
    <p:extLst>
      <p:ext uri="{BB962C8B-B14F-4D97-AF65-F5344CB8AC3E}">
        <p14:creationId xmlns:p14="http://schemas.microsoft.com/office/powerpoint/2010/main" val="3846681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5288"/>
            <a:fld id="{5FBE0832-FDF4-48AC-9CEA-6718CF505592}" type="slidenum">
              <a:rPr lang="en-US">
                <a:solidFill>
                  <a:prstClr val="black"/>
                </a:solidFill>
                <a:latin typeface="Calibri" panose="020F0502020204030204"/>
              </a:rPr>
              <a:pPr defTabSz="915288"/>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427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5FBE0832-FDF4-48AC-9CEA-6718CF505592}" type="slidenum">
              <a:rPr lang="en-US" smtClean="0"/>
              <a:t>32</a:t>
            </a:fld>
            <a:endParaRPr lang="en-US" dirty="0"/>
          </a:p>
        </p:txBody>
      </p:sp>
    </p:spTree>
    <p:extLst>
      <p:ext uri="{BB962C8B-B14F-4D97-AF65-F5344CB8AC3E}">
        <p14:creationId xmlns:p14="http://schemas.microsoft.com/office/powerpoint/2010/main" val="196004248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50AD24F-0E06-4CC9-A14B-8767C03371C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10000"/>
                    </a14:imgEffect>
                  </a14:imgLayer>
                </a14:imgProps>
              </a:ext>
            </a:extLst>
          </a:blip>
          <a:srcRect l="12661" t="2430" r="10" b="41649"/>
          <a:stretch/>
        </p:blipFill>
        <p:spPr>
          <a:xfrm>
            <a:off x="0" y="893"/>
            <a:ext cx="12188825" cy="6856214"/>
          </a:xfrm>
          <a:prstGeom prst="rect">
            <a:avLst/>
          </a:prstGeom>
        </p:spPr>
      </p:pic>
      <p:sp>
        <p:nvSpPr>
          <p:cNvPr id="2" name="Title 1">
            <a:extLst>
              <a:ext uri="{FF2B5EF4-FFF2-40B4-BE49-F238E27FC236}">
                <a16:creationId xmlns:a16="http://schemas.microsoft.com/office/drawing/2014/main" id="{816B6430-52EC-4723-B12C-FB38109C9E92}"/>
              </a:ext>
            </a:extLst>
          </p:cNvPr>
          <p:cNvSpPr>
            <a:spLocks noGrp="1"/>
          </p:cNvSpPr>
          <p:nvPr>
            <p:ph type="ctrTitle" hasCustomPrompt="1"/>
          </p:nvPr>
        </p:nvSpPr>
        <p:spPr>
          <a:xfrm>
            <a:off x="390894" y="1655953"/>
            <a:ext cx="9144000" cy="948734"/>
          </a:xfrm>
        </p:spPr>
        <p:txBody>
          <a:bodyPr anchor="b"/>
          <a:lstStyle>
            <a:lvl1pPr algn="l">
              <a:defRPr sz="6000">
                <a:latin typeface="Georgia" panose="02040502050405020303" pitchFamily="18" charset="0"/>
              </a:defRPr>
            </a:lvl1pPr>
          </a:lstStyle>
          <a:p>
            <a:r>
              <a:rPr lang="en-US" dirty="0"/>
              <a:t>Investor Update</a:t>
            </a:r>
          </a:p>
        </p:txBody>
      </p:sp>
      <p:sp>
        <p:nvSpPr>
          <p:cNvPr id="3" name="Subtitle 2">
            <a:extLst>
              <a:ext uri="{FF2B5EF4-FFF2-40B4-BE49-F238E27FC236}">
                <a16:creationId xmlns:a16="http://schemas.microsoft.com/office/drawing/2014/main" id="{56B77A9D-422E-43D0-9A79-814D48787790}"/>
              </a:ext>
            </a:extLst>
          </p:cNvPr>
          <p:cNvSpPr>
            <a:spLocks noGrp="1"/>
          </p:cNvSpPr>
          <p:nvPr>
            <p:ph type="subTitle" idx="1" hasCustomPrompt="1"/>
          </p:nvPr>
        </p:nvSpPr>
        <p:spPr>
          <a:xfrm>
            <a:off x="390894" y="2566587"/>
            <a:ext cx="9144000" cy="519968"/>
          </a:xfrm>
        </p:spPr>
        <p:txBody>
          <a:bodyPr>
            <a:normAutofit/>
          </a:bodyPr>
          <a:lstStyle>
            <a:lvl1pPr marL="0" indent="0" algn="l">
              <a:buNone/>
              <a:defRPr sz="2200" baseline="0">
                <a:solidFill>
                  <a:srgbClr val="3E667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4th Quarter Fiscal Year 2018</a:t>
            </a:r>
          </a:p>
        </p:txBody>
      </p:sp>
      <p:sp>
        <p:nvSpPr>
          <p:cNvPr id="9" name="Text Placeholder 8">
            <a:extLst>
              <a:ext uri="{FF2B5EF4-FFF2-40B4-BE49-F238E27FC236}">
                <a16:creationId xmlns:a16="http://schemas.microsoft.com/office/drawing/2014/main" id="{F48165D1-3EE7-46F7-9D6D-24EA997666A2}"/>
              </a:ext>
            </a:extLst>
          </p:cNvPr>
          <p:cNvSpPr>
            <a:spLocks noGrp="1"/>
          </p:cNvSpPr>
          <p:nvPr>
            <p:ph type="body" sz="quarter" idx="10" hasCustomPrompt="1"/>
          </p:nvPr>
        </p:nvSpPr>
        <p:spPr>
          <a:xfrm>
            <a:off x="390208" y="3193194"/>
            <a:ext cx="9144000" cy="344606"/>
          </a:xfrm>
        </p:spPr>
        <p:txBody>
          <a:bodyPr>
            <a:normAutofit/>
          </a:bodyPr>
          <a:lstStyle>
            <a:lvl1pPr marL="0" indent="0">
              <a:buNone/>
              <a:defRPr sz="1600">
                <a:latin typeface="Arial" panose="020B0604020202020204" pitchFamily="34" charset="0"/>
                <a:cs typeface="Arial" panose="020B0604020202020204" pitchFamily="34" charset="0"/>
              </a:defRPr>
            </a:lvl1pPr>
          </a:lstStyle>
          <a:p>
            <a:pPr lvl="0"/>
            <a:r>
              <a:rPr lang="en-US" dirty="0"/>
              <a:t>Speaker Name | Speaker Title</a:t>
            </a:r>
          </a:p>
        </p:txBody>
      </p:sp>
      <p:pic>
        <p:nvPicPr>
          <p:cNvPr id="11" name="Picture 10">
            <a:extLst>
              <a:ext uri="{FF2B5EF4-FFF2-40B4-BE49-F238E27FC236}">
                <a16:creationId xmlns:a16="http://schemas.microsoft.com/office/drawing/2014/main" id="{B72E9344-A87A-4F98-8B0A-2700A8D25627}"/>
              </a:ext>
            </a:extLst>
          </p:cNvPr>
          <p:cNvPicPr>
            <a:picLocks noChangeAspect="1"/>
          </p:cNvPicPr>
          <p:nvPr userDrawn="1"/>
        </p:nvPicPr>
        <p:blipFill>
          <a:blip r:embed="rId4"/>
          <a:stretch>
            <a:fillRect/>
          </a:stretch>
        </p:blipFill>
        <p:spPr>
          <a:xfrm>
            <a:off x="512530" y="686938"/>
            <a:ext cx="1920927" cy="506524"/>
          </a:xfrm>
          <a:prstGeom prst="rect">
            <a:avLst/>
          </a:prstGeom>
        </p:spPr>
      </p:pic>
    </p:spTree>
    <p:extLst>
      <p:ext uri="{BB962C8B-B14F-4D97-AF65-F5344CB8AC3E}">
        <p14:creationId xmlns:p14="http://schemas.microsoft.com/office/powerpoint/2010/main" val="69044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F6C09-71D3-4852-BF0A-5AFD3CC277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6C794F-423B-45D1-AE31-9E7715B4519C}"/>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7D72D9-D67B-4512-A354-8B557A51100E}"/>
              </a:ext>
            </a:extLst>
          </p:cNvPr>
          <p:cNvSpPr>
            <a:spLocks noGrp="1"/>
          </p:cNvSpPr>
          <p:nvPr>
            <p:ph type="sldNum" sz="quarter" idx="12"/>
          </p:nvPr>
        </p:nvSpPr>
        <p:spPr/>
        <p:txBody>
          <a:bodyPr/>
          <a:lstStyle/>
          <a:p>
            <a:fld id="{2FDE0D0E-37A4-4967-BD5D-940B68670EE9}" type="slidenum">
              <a:rPr lang="en-US" smtClean="0"/>
              <a:t>‹#›</a:t>
            </a:fld>
            <a:endParaRPr lang="en-US" dirty="0"/>
          </a:p>
        </p:txBody>
      </p:sp>
      <p:sp>
        <p:nvSpPr>
          <p:cNvPr id="8" name="Text Placeholder 7">
            <a:extLst>
              <a:ext uri="{FF2B5EF4-FFF2-40B4-BE49-F238E27FC236}">
                <a16:creationId xmlns:a16="http://schemas.microsoft.com/office/drawing/2014/main" id="{A57CCDDE-682D-4483-8218-99ADA0EC7A05}"/>
              </a:ext>
            </a:extLst>
          </p:cNvPr>
          <p:cNvSpPr>
            <a:spLocks noGrp="1"/>
          </p:cNvSpPr>
          <p:nvPr>
            <p:ph type="body" sz="quarter" idx="13" hasCustomPrompt="1"/>
          </p:nvPr>
        </p:nvSpPr>
        <p:spPr>
          <a:xfrm>
            <a:off x="401638" y="1234197"/>
            <a:ext cx="11296650" cy="401268"/>
          </a:xfrm>
        </p:spPr>
        <p:txBody>
          <a:bodyPr>
            <a:normAutofit/>
          </a:bodyPr>
          <a:lstStyle>
            <a:lvl1pPr marL="0" indent="0">
              <a:buNone/>
              <a:defRPr sz="2000">
                <a:solidFill>
                  <a:srgbClr val="406E88"/>
                </a:solidFill>
              </a:defRPr>
            </a:lvl1pPr>
          </a:lstStyle>
          <a:p>
            <a:pPr lvl="0"/>
            <a:r>
              <a:rPr lang="en-US" dirty="0"/>
              <a:t>Subtitle</a:t>
            </a:r>
          </a:p>
        </p:txBody>
      </p:sp>
    </p:spTree>
    <p:extLst>
      <p:ext uri="{BB962C8B-B14F-4D97-AF65-F5344CB8AC3E}">
        <p14:creationId xmlns:p14="http://schemas.microsoft.com/office/powerpoint/2010/main" val="164210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F6C09-71D3-4852-BF0A-5AFD3CC2775D}"/>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7D72D9-D67B-4512-A354-8B557A51100E}"/>
              </a:ext>
            </a:extLst>
          </p:cNvPr>
          <p:cNvSpPr>
            <a:spLocks noGrp="1"/>
          </p:cNvSpPr>
          <p:nvPr>
            <p:ph type="sldNum" sz="quarter" idx="12"/>
          </p:nvPr>
        </p:nvSpPr>
        <p:spPr/>
        <p:txBody>
          <a:bodyPr/>
          <a:lstStyle/>
          <a:p>
            <a:fld id="{2FDE0D0E-37A4-4967-BD5D-940B68670EE9}" type="slidenum">
              <a:rPr lang="en-US" smtClean="0"/>
              <a:t>‹#›</a:t>
            </a:fld>
            <a:endParaRPr lang="en-US" dirty="0"/>
          </a:p>
        </p:txBody>
      </p:sp>
      <p:sp>
        <p:nvSpPr>
          <p:cNvPr id="8" name="Text Placeholder 7">
            <a:extLst>
              <a:ext uri="{FF2B5EF4-FFF2-40B4-BE49-F238E27FC236}">
                <a16:creationId xmlns:a16="http://schemas.microsoft.com/office/drawing/2014/main" id="{A57CCDDE-682D-4483-8218-99ADA0EC7A05}"/>
              </a:ext>
            </a:extLst>
          </p:cNvPr>
          <p:cNvSpPr>
            <a:spLocks noGrp="1"/>
          </p:cNvSpPr>
          <p:nvPr>
            <p:ph type="body" sz="quarter" idx="13" hasCustomPrompt="1"/>
          </p:nvPr>
        </p:nvSpPr>
        <p:spPr>
          <a:xfrm>
            <a:off x="401638" y="1179767"/>
            <a:ext cx="11296650" cy="401268"/>
          </a:xfrm>
        </p:spPr>
        <p:txBody>
          <a:bodyPr>
            <a:normAutofit/>
          </a:bodyPr>
          <a:lstStyle>
            <a:lvl1pPr marL="0" indent="0">
              <a:buNone/>
              <a:defRPr sz="2000">
                <a:solidFill>
                  <a:srgbClr val="406E88"/>
                </a:solidFill>
              </a:defRPr>
            </a:lvl1pPr>
          </a:lstStyle>
          <a:p>
            <a:pPr lvl="0"/>
            <a:r>
              <a:rPr lang="en-US" dirty="0"/>
              <a:t>Subtitle</a:t>
            </a:r>
          </a:p>
        </p:txBody>
      </p:sp>
    </p:spTree>
    <p:extLst>
      <p:ext uri="{BB962C8B-B14F-4D97-AF65-F5344CB8AC3E}">
        <p14:creationId xmlns:p14="http://schemas.microsoft.com/office/powerpoint/2010/main" val="4234639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EF4ADC-738E-48F1-8838-596C33C08106}"/>
              </a:ext>
            </a:extLst>
          </p:cNvPr>
          <p:cNvSpPr/>
          <p:nvPr userDrawn="1"/>
        </p:nvSpPr>
        <p:spPr>
          <a:xfrm>
            <a:off x="0" y="0"/>
            <a:ext cx="12192000" cy="6858000"/>
          </a:xfrm>
          <a:prstGeom prst="rect">
            <a:avLst/>
          </a:prstGeom>
          <a:solidFill>
            <a:srgbClr val="406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C87A20-9C7C-4AD7-9933-D179DC948BB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85FF3F4-0F81-4617-87B8-1459411E56B4}"/>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34DCAA10-6FB1-4D04-8141-9A1514F64C8A}"/>
              </a:ext>
            </a:extLst>
          </p:cNvPr>
          <p:cNvSpPr>
            <a:spLocks noGrp="1"/>
          </p:cNvSpPr>
          <p:nvPr>
            <p:ph type="sldNum" sz="quarter" idx="12"/>
          </p:nvPr>
        </p:nvSpPr>
        <p:spPr/>
        <p:txBody>
          <a:bodyPr/>
          <a:lstStyle/>
          <a:p>
            <a:fld id="{2FDE0D0E-37A4-4967-BD5D-940B68670EE9}" type="slidenum">
              <a:rPr lang="en-US" smtClean="0"/>
              <a:t>‹#›</a:t>
            </a:fld>
            <a:endParaRPr lang="en-US" dirty="0"/>
          </a:p>
        </p:txBody>
      </p:sp>
    </p:spTree>
    <p:extLst>
      <p:ext uri="{BB962C8B-B14F-4D97-AF65-F5344CB8AC3E}">
        <p14:creationId xmlns:p14="http://schemas.microsoft.com/office/powerpoint/2010/main" val="1819797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09288F-2BEB-42C5-95BF-75022E61037E}"/>
              </a:ext>
            </a:extLst>
          </p:cNvPr>
          <p:cNvSpPr>
            <a:spLocks noGrp="1"/>
          </p:cNvSpPr>
          <p:nvPr>
            <p:ph type="sldNum" sz="quarter" idx="12"/>
          </p:nvPr>
        </p:nvSpPr>
        <p:spPr/>
        <p:txBody>
          <a:bodyPr/>
          <a:lstStyle>
            <a:lvl1pPr>
              <a:defRPr sz="1000"/>
            </a:lvl1pPr>
          </a:lstStyle>
          <a:p>
            <a:fld id="{2FDE0D0E-37A4-4967-BD5D-940B68670EE9}" type="slidenum">
              <a:rPr lang="en-US" smtClean="0"/>
              <a:pPr/>
              <a:t>‹#›</a:t>
            </a:fld>
            <a:endParaRPr lang="en-US" dirty="0"/>
          </a:p>
        </p:txBody>
      </p:sp>
    </p:spTree>
    <p:extLst>
      <p:ext uri="{BB962C8B-B14F-4D97-AF65-F5344CB8AC3E}">
        <p14:creationId xmlns:p14="http://schemas.microsoft.com/office/powerpoint/2010/main" val="125236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gal Tex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7D72D9-D67B-4512-A354-8B557A51100E}"/>
              </a:ext>
            </a:extLst>
          </p:cNvPr>
          <p:cNvSpPr>
            <a:spLocks noGrp="1"/>
          </p:cNvSpPr>
          <p:nvPr>
            <p:ph type="sldNum" sz="quarter" idx="12"/>
          </p:nvPr>
        </p:nvSpPr>
        <p:spPr/>
        <p:txBody>
          <a:bodyPr/>
          <a:lstStyle>
            <a:lvl1pPr>
              <a:defRPr sz="1000"/>
            </a:lvl1pPr>
          </a:lstStyle>
          <a:p>
            <a:fld id="{2FDE0D0E-37A4-4967-BD5D-940B68670EE9}" type="slidenum">
              <a:rPr lang="en-US" smtClean="0"/>
              <a:pPr/>
              <a:t>‹#›</a:t>
            </a:fld>
            <a:endParaRPr lang="en-US" dirty="0"/>
          </a:p>
        </p:txBody>
      </p:sp>
      <p:sp>
        <p:nvSpPr>
          <p:cNvPr id="11" name="Title 1">
            <a:extLst>
              <a:ext uri="{FF2B5EF4-FFF2-40B4-BE49-F238E27FC236}">
                <a16:creationId xmlns:a16="http://schemas.microsoft.com/office/drawing/2014/main" id="{329F8049-329F-4C74-BC33-B2BDFEBD00A5}"/>
              </a:ext>
            </a:extLst>
          </p:cNvPr>
          <p:cNvSpPr txBox="1">
            <a:spLocks/>
          </p:cNvSpPr>
          <p:nvPr userDrawn="1"/>
        </p:nvSpPr>
        <p:spPr>
          <a:xfrm>
            <a:off x="401472" y="418010"/>
            <a:ext cx="11296934" cy="7812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a:lstStyle>
          <a:p>
            <a:r>
              <a:rPr lang="en-US" sz="3600" dirty="0">
                <a:solidFill>
                  <a:schemeClr val="tx1">
                    <a:lumMod val="85000"/>
                    <a:lumOff val="15000"/>
                  </a:schemeClr>
                </a:solidFill>
              </a:rPr>
              <a:t>Forward-looking Statements / Non-GAAP</a:t>
            </a:r>
          </a:p>
        </p:txBody>
      </p:sp>
      <p:sp>
        <p:nvSpPr>
          <p:cNvPr id="3" name="TextBox 2">
            <a:extLst>
              <a:ext uri="{FF2B5EF4-FFF2-40B4-BE49-F238E27FC236}">
                <a16:creationId xmlns:a16="http://schemas.microsoft.com/office/drawing/2014/main" id="{74C3E217-18F0-4566-B1BE-1299EFB8332F}"/>
              </a:ext>
            </a:extLst>
          </p:cNvPr>
          <p:cNvSpPr txBox="1"/>
          <p:nvPr userDrawn="1"/>
        </p:nvSpPr>
        <p:spPr>
          <a:xfrm>
            <a:off x="401472" y="1485656"/>
            <a:ext cx="11241888" cy="4708981"/>
          </a:xfrm>
          <a:prstGeom prst="rect">
            <a:avLst/>
          </a:prstGeom>
          <a:noFill/>
        </p:spPr>
        <p:txBody>
          <a:bodyPr wrap="square" rtlCol="0">
            <a:spAutoFit/>
          </a:bodyPr>
          <a:lstStyle/>
          <a:p>
            <a:pPr lvl="0"/>
            <a:r>
              <a:rPr lang="en-US" sz="1200" dirty="0">
                <a:solidFill>
                  <a:schemeClr val="tx1">
                    <a:lumMod val="85000"/>
                    <a:lumOff val="15000"/>
                  </a:schemeClr>
                </a:solidFill>
                <a:latin typeface="Arial" panose="020B0604020202020204" pitchFamily="34" charset="0"/>
                <a:cs typeface="Arial" panose="020B0604020202020204" pitchFamily="34" charset="0"/>
              </a:rPr>
              <a:t>This presentation contains forward-looking statements within the meaning of the Private Securities Litigation Reform Act of 1995. Forward-looking statements are based upon management’s current expectations and are subject to various risks and uncertainties including, but not limited to: The ability of the Company to stabilize and grow revenues; The acceptance of, and renewal rates for the All Access Pass; The ability of the Company to hire productive sales professionals; General economic conditions; Competition in the Company's targeted marketplace; Market acceptance of new products or services and marketing strategies; Changes in the Company's market share; Changes in the size of the overall market for the Company's products; Changes in the training and spending policies of the Company's clients, and other factors identified and discussed in the Company's most recent Annual Report on Form 10-K and other periodic reports filed with the Securities and Exchange Commission. Many of these conditions are beyond our control or influence, any one of which may cause future results to differ materially from the Company's current expectations, and there can be no assurance the Company's actual future performance will meet management's expectations. These forward-looking statements are based on management's current expectations and we undertake no obligation to update or revise these forward-looking statements to reflect events or circumstances after the date of today’s presentation, except as required by law. </a:t>
            </a:r>
          </a:p>
          <a:p>
            <a:pPr lvl="0"/>
            <a:endParaRPr lang="en-US" sz="1200" dirty="0">
              <a:solidFill>
                <a:schemeClr val="tx1">
                  <a:lumMod val="85000"/>
                  <a:lumOff val="15000"/>
                </a:schemeClr>
              </a:solidFill>
              <a:latin typeface="Arial" panose="020B0604020202020204" pitchFamily="34" charset="0"/>
              <a:cs typeface="Arial" panose="020B0604020202020204" pitchFamily="34" charset="0"/>
            </a:endParaRPr>
          </a:p>
          <a:p>
            <a:pPr lvl="0"/>
            <a:r>
              <a:rPr lang="en-US" sz="1200" dirty="0">
                <a:solidFill>
                  <a:schemeClr val="tx1">
                    <a:lumMod val="85000"/>
                    <a:lumOff val="15000"/>
                  </a:schemeClr>
                </a:solidFill>
                <a:latin typeface="Arial" panose="020B0604020202020204" pitchFamily="34" charset="0"/>
                <a:cs typeface="Arial" panose="020B0604020202020204" pitchFamily="34" charset="0"/>
              </a:rPr>
              <a:t>The Securities and Exchange Commission‘s Regulation G applies to any public disclosure or release of material information that includes a non-GAAP financial measure. In the event of such a disclosure or release, Regulation G requires: (i) the presentation of the most directly comparable financial measure calculated and presented in accordance with GAAP and (ii) a reconciliation of the differences between the non-GAAP financial measure presented and the most directly comparable financial measure calculated and presented in accordance with GAAP. The required presentations and reconciliations are contained herein and can be found at our website at www.franklincovey.com. </a:t>
            </a:r>
          </a:p>
          <a:p>
            <a:pPr lvl="0"/>
            <a:endParaRPr lang="en-US" sz="1200" dirty="0">
              <a:solidFill>
                <a:schemeClr val="tx1">
                  <a:lumMod val="85000"/>
                  <a:lumOff val="15000"/>
                </a:schemeClr>
              </a:solidFill>
              <a:latin typeface="Arial" panose="020B0604020202020204" pitchFamily="34" charset="0"/>
              <a:cs typeface="Arial" panose="020B0604020202020204" pitchFamily="34" charset="0"/>
            </a:endParaRPr>
          </a:p>
          <a:p>
            <a:pPr lvl="0"/>
            <a:r>
              <a:rPr lang="en-US" sz="1200" dirty="0">
                <a:solidFill>
                  <a:schemeClr val="tx1">
                    <a:lumMod val="85000"/>
                    <a:lumOff val="15000"/>
                  </a:schemeClr>
                </a:solidFill>
                <a:latin typeface="Arial" panose="020B0604020202020204" pitchFamily="34" charset="0"/>
                <a:cs typeface="Arial" panose="020B0604020202020204" pitchFamily="34" charset="0"/>
              </a:rPr>
              <a:t>Franklin Covey uses the non-GAAP financial measure “earnings before interest, taxes, depreciation and amortization” (“EBITDA”) to assess the operating results and effectiveness of the Company’s ongoing training and consulting business. In addition, the Company also uses the non-GAAP financial measure “Adjusted EBITDA” as a representation of the Company‘s operating performance. Adjusted EBITDA is defined as pre-tax net income (loss), plus depreciation and amortization, net interest income (expense), and special charges, such as the gain on the sale of the Japan Products division in Fiscal 2010, restructuring costs, and asset impairment changes. The Company finds these non-GAAP financial measures to be useful when evaluating its operating and financial performance. These nonGAAP financial measures may not be comparable to similar measures used by other companies and should not be used as a substitute for revenue, net income (loss) or other GAAP operating measures.</a:t>
            </a:r>
          </a:p>
          <a:p>
            <a:endParaRPr lang="en-US" sz="12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320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C1FEEB-3690-4E08-95AA-7384228B46EF}"/>
              </a:ext>
            </a:extLst>
          </p:cNvPr>
          <p:cNvSpPr/>
          <p:nvPr userDrawn="1"/>
        </p:nvSpPr>
        <p:spPr>
          <a:xfrm>
            <a:off x="0" y="0"/>
            <a:ext cx="12188825" cy="6858000"/>
          </a:xfrm>
          <a:prstGeom prst="rect">
            <a:avLst/>
          </a:prstGeom>
          <a:solidFill>
            <a:srgbClr val="426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kern="100" spc="-50" dirty="0"/>
          </a:p>
        </p:txBody>
      </p:sp>
      <p:pic>
        <p:nvPicPr>
          <p:cNvPr id="5" name="Picture 4">
            <a:extLst>
              <a:ext uri="{FF2B5EF4-FFF2-40B4-BE49-F238E27FC236}">
                <a16:creationId xmlns:a16="http://schemas.microsoft.com/office/drawing/2014/main" id="{EC0CEA85-1062-4B9F-B7F7-AD9CB57609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9281" y="2115105"/>
            <a:ext cx="7630264" cy="2616548"/>
          </a:xfrm>
          <a:prstGeom prst="rect">
            <a:avLst/>
          </a:prstGeom>
        </p:spPr>
      </p:pic>
    </p:spTree>
    <p:extLst>
      <p:ext uri="{BB962C8B-B14F-4D97-AF65-F5344CB8AC3E}">
        <p14:creationId xmlns:p14="http://schemas.microsoft.com/office/powerpoint/2010/main" val="336579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3528D-832C-48D7-9A08-A90688BEB480}"/>
              </a:ext>
            </a:extLst>
          </p:cNvPr>
          <p:cNvSpPr>
            <a:spLocks noGrp="1"/>
          </p:cNvSpPr>
          <p:nvPr>
            <p:ph type="title"/>
          </p:nvPr>
        </p:nvSpPr>
        <p:spPr>
          <a:xfrm>
            <a:off x="401472" y="418010"/>
            <a:ext cx="11296934" cy="78124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9E8A92-4813-4D9D-BF9D-F8CBE84176A4}"/>
              </a:ext>
            </a:extLst>
          </p:cNvPr>
          <p:cNvSpPr>
            <a:spLocks noGrp="1"/>
          </p:cNvSpPr>
          <p:nvPr>
            <p:ph type="body" idx="1"/>
          </p:nvPr>
        </p:nvSpPr>
        <p:spPr>
          <a:xfrm>
            <a:off x="401472" y="2044345"/>
            <a:ext cx="11296934" cy="413261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803992A-99EF-4015-ACAC-927A9C4AC05A}"/>
              </a:ext>
            </a:extLst>
          </p:cNvPr>
          <p:cNvSpPr/>
          <p:nvPr userDrawn="1"/>
        </p:nvSpPr>
        <p:spPr>
          <a:xfrm>
            <a:off x="0" y="6500884"/>
            <a:ext cx="12192000" cy="357116"/>
          </a:xfrm>
          <a:prstGeom prst="rect">
            <a:avLst/>
          </a:prstGeom>
          <a:solidFill>
            <a:srgbClr val="406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17AAFA8-53B7-4430-9277-F01CD8EFDF80}"/>
              </a:ext>
            </a:extLst>
          </p:cNvPr>
          <p:cNvSpPr>
            <a:spLocks noGrp="1"/>
          </p:cNvSpPr>
          <p:nvPr>
            <p:ph type="sldNum" sz="quarter" idx="4"/>
          </p:nvPr>
        </p:nvSpPr>
        <p:spPr>
          <a:xfrm>
            <a:off x="11432274" y="6577534"/>
            <a:ext cx="266131" cy="216042"/>
          </a:xfrm>
          <a:prstGeom prst="rect">
            <a:avLst/>
          </a:prstGeom>
        </p:spPr>
        <p:txBody>
          <a:bodyPr vert="horz" lIns="0" tIns="0" rIns="0" bIns="0" rtlCol="0" anchor="ctr"/>
          <a:lstStyle>
            <a:lvl1pPr algn="r">
              <a:defRPr sz="800" b="1">
                <a:solidFill>
                  <a:srgbClr val="82B0CC"/>
                </a:solidFill>
                <a:latin typeface="Arial" panose="020B0604020202020204" pitchFamily="34" charset="0"/>
                <a:cs typeface="Arial" panose="020B0604020202020204" pitchFamily="34" charset="0"/>
              </a:defRPr>
            </a:lvl1pPr>
          </a:lstStyle>
          <a:p>
            <a:fld id="{2FDE0D0E-37A4-4967-BD5D-940B68670EE9}" type="slidenum">
              <a:rPr lang="en-US" smtClean="0"/>
              <a:pPr/>
              <a:t>‹#›</a:t>
            </a:fld>
            <a:endParaRPr lang="en-US" dirty="0"/>
          </a:p>
        </p:txBody>
      </p:sp>
      <p:grpSp>
        <p:nvGrpSpPr>
          <p:cNvPr id="48" name="Group 47">
            <a:extLst>
              <a:ext uri="{FF2B5EF4-FFF2-40B4-BE49-F238E27FC236}">
                <a16:creationId xmlns:a16="http://schemas.microsoft.com/office/drawing/2014/main" id="{DD87BCB0-4CD9-4A54-BC91-4B9444615BF7}"/>
              </a:ext>
            </a:extLst>
          </p:cNvPr>
          <p:cNvGrpSpPr/>
          <p:nvPr userDrawn="1"/>
        </p:nvGrpSpPr>
        <p:grpSpPr>
          <a:xfrm>
            <a:off x="401472" y="6560695"/>
            <a:ext cx="845495" cy="222902"/>
            <a:chOff x="512763" y="-1647825"/>
            <a:chExt cx="1920876" cy="506412"/>
          </a:xfrm>
        </p:grpSpPr>
        <p:sp>
          <p:nvSpPr>
            <p:cNvPr id="13" name="Freeform 5">
              <a:extLst>
                <a:ext uri="{FF2B5EF4-FFF2-40B4-BE49-F238E27FC236}">
                  <a16:creationId xmlns:a16="http://schemas.microsoft.com/office/drawing/2014/main" id="{5BADC917-1843-4BD0-98C9-3A02AD5AA276}"/>
                </a:ext>
              </a:extLst>
            </p:cNvPr>
            <p:cNvSpPr>
              <a:spLocks/>
            </p:cNvSpPr>
            <p:nvPr userDrawn="1"/>
          </p:nvSpPr>
          <p:spPr bwMode="auto">
            <a:xfrm>
              <a:off x="741363" y="-1354138"/>
              <a:ext cx="200025" cy="179387"/>
            </a:xfrm>
            <a:custGeom>
              <a:avLst/>
              <a:gdLst>
                <a:gd name="T0" fmla="*/ 6 w 54"/>
                <a:gd name="T1" fmla="*/ 34 h 49"/>
                <a:gd name="T2" fmla="*/ 31 w 54"/>
                <a:gd name="T3" fmla="*/ 9 h 49"/>
                <a:gd name="T4" fmla="*/ 31 w 54"/>
                <a:gd name="T5" fmla="*/ 9 h 49"/>
                <a:gd name="T6" fmla="*/ 21 w 54"/>
                <a:gd name="T7" fmla="*/ 0 h 49"/>
                <a:gd name="T8" fmla="*/ 54 w 54"/>
                <a:gd name="T9" fmla="*/ 0 h 49"/>
                <a:gd name="T10" fmla="*/ 45 w 54"/>
                <a:gd name="T11" fmla="*/ 3 h 49"/>
                <a:gd name="T12" fmla="*/ 45 w 54"/>
                <a:gd name="T13" fmla="*/ 3 h 49"/>
                <a:gd name="T14" fmla="*/ 0 w 54"/>
                <a:gd name="T15" fmla="*/ 49 h 49"/>
                <a:gd name="T16" fmla="*/ 6 w 54"/>
                <a:gd name="T17"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9">
                  <a:moveTo>
                    <a:pt x="6" y="34"/>
                  </a:moveTo>
                  <a:cubicBezTo>
                    <a:pt x="18" y="31"/>
                    <a:pt x="27" y="21"/>
                    <a:pt x="31" y="9"/>
                  </a:cubicBezTo>
                  <a:cubicBezTo>
                    <a:pt x="31" y="9"/>
                    <a:pt x="31" y="9"/>
                    <a:pt x="31" y="9"/>
                  </a:cubicBezTo>
                  <a:cubicBezTo>
                    <a:pt x="21" y="0"/>
                    <a:pt x="21" y="0"/>
                    <a:pt x="21" y="0"/>
                  </a:cubicBezTo>
                  <a:cubicBezTo>
                    <a:pt x="54" y="0"/>
                    <a:pt x="54" y="0"/>
                    <a:pt x="54" y="0"/>
                  </a:cubicBezTo>
                  <a:cubicBezTo>
                    <a:pt x="45" y="3"/>
                    <a:pt x="45" y="3"/>
                    <a:pt x="45" y="3"/>
                  </a:cubicBezTo>
                  <a:cubicBezTo>
                    <a:pt x="45" y="3"/>
                    <a:pt x="45" y="3"/>
                    <a:pt x="45" y="3"/>
                  </a:cubicBezTo>
                  <a:cubicBezTo>
                    <a:pt x="44" y="28"/>
                    <a:pt x="24" y="47"/>
                    <a:pt x="0" y="49"/>
                  </a:cubicBezTo>
                  <a:lnTo>
                    <a:pt x="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6">
              <a:extLst>
                <a:ext uri="{FF2B5EF4-FFF2-40B4-BE49-F238E27FC236}">
                  <a16:creationId xmlns:a16="http://schemas.microsoft.com/office/drawing/2014/main" id="{12CCE46D-37DF-4AA6-BA30-855F878E2DB8}"/>
                </a:ext>
              </a:extLst>
            </p:cNvPr>
            <p:cNvSpPr>
              <a:spLocks/>
            </p:cNvSpPr>
            <p:nvPr userDrawn="1"/>
          </p:nvSpPr>
          <p:spPr bwMode="auto">
            <a:xfrm>
              <a:off x="546101" y="-1343025"/>
              <a:ext cx="180975" cy="201612"/>
            </a:xfrm>
            <a:custGeom>
              <a:avLst/>
              <a:gdLst>
                <a:gd name="T0" fmla="*/ 14 w 49"/>
                <a:gd name="T1" fmla="*/ 6 h 55"/>
                <a:gd name="T2" fmla="*/ 40 w 49"/>
                <a:gd name="T3" fmla="*/ 31 h 55"/>
                <a:gd name="T4" fmla="*/ 40 w 49"/>
                <a:gd name="T5" fmla="*/ 31 h 55"/>
                <a:gd name="T6" fmla="*/ 49 w 49"/>
                <a:gd name="T7" fmla="*/ 21 h 55"/>
                <a:gd name="T8" fmla="*/ 49 w 49"/>
                <a:gd name="T9" fmla="*/ 55 h 55"/>
                <a:gd name="T10" fmla="*/ 46 w 49"/>
                <a:gd name="T11" fmla="*/ 46 h 55"/>
                <a:gd name="T12" fmla="*/ 46 w 49"/>
                <a:gd name="T13" fmla="*/ 46 h 55"/>
                <a:gd name="T14" fmla="*/ 0 w 49"/>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55">
                  <a:moveTo>
                    <a:pt x="14" y="6"/>
                  </a:moveTo>
                  <a:cubicBezTo>
                    <a:pt x="18" y="18"/>
                    <a:pt x="27" y="28"/>
                    <a:pt x="40" y="31"/>
                  </a:cubicBezTo>
                  <a:cubicBezTo>
                    <a:pt x="40" y="31"/>
                    <a:pt x="40" y="31"/>
                    <a:pt x="40" y="31"/>
                  </a:cubicBezTo>
                  <a:cubicBezTo>
                    <a:pt x="49" y="21"/>
                    <a:pt x="49" y="21"/>
                    <a:pt x="49" y="21"/>
                  </a:cubicBezTo>
                  <a:cubicBezTo>
                    <a:pt x="49" y="55"/>
                    <a:pt x="49" y="55"/>
                    <a:pt x="49" y="55"/>
                  </a:cubicBezTo>
                  <a:cubicBezTo>
                    <a:pt x="46" y="46"/>
                    <a:pt x="46" y="46"/>
                    <a:pt x="46" y="46"/>
                  </a:cubicBezTo>
                  <a:cubicBezTo>
                    <a:pt x="46" y="46"/>
                    <a:pt x="46" y="46"/>
                    <a:pt x="46" y="46"/>
                  </a:cubicBezTo>
                  <a:cubicBezTo>
                    <a:pt x="21" y="44"/>
                    <a:pt x="1" y="25"/>
                    <a:pt x="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7">
              <a:extLst>
                <a:ext uri="{FF2B5EF4-FFF2-40B4-BE49-F238E27FC236}">
                  <a16:creationId xmlns:a16="http://schemas.microsoft.com/office/drawing/2014/main" id="{F500B910-E4EF-466F-AA4E-DCA9D3AD24F8}"/>
                </a:ext>
              </a:extLst>
            </p:cNvPr>
            <p:cNvSpPr>
              <a:spLocks/>
            </p:cNvSpPr>
            <p:nvPr userDrawn="1"/>
          </p:nvSpPr>
          <p:spPr bwMode="auto">
            <a:xfrm>
              <a:off x="741363" y="-1354138"/>
              <a:ext cx="200025" cy="179387"/>
            </a:xfrm>
            <a:custGeom>
              <a:avLst/>
              <a:gdLst>
                <a:gd name="T0" fmla="*/ 6 w 54"/>
                <a:gd name="T1" fmla="*/ 34 h 49"/>
                <a:gd name="T2" fmla="*/ 31 w 54"/>
                <a:gd name="T3" fmla="*/ 9 h 49"/>
                <a:gd name="T4" fmla="*/ 31 w 54"/>
                <a:gd name="T5" fmla="*/ 9 h 49"/>
                <a:gd name="T6" fmla="*/ 21 w 54"/>
                <a:gd name="T7" fmla="*/ 0 h 49"/>
                <a:gd name="T8" fmla="*/ 54 w 54"/>
                <a:gd name="T9" fmla="*/ 0 h 49"/>
                <a:gd name="T10" fmla="*/ 45 w 54"/>
                <a:gd name="T11" fmla="*/ 3 h 49"/>
                <a:gd name="T12" fmla="*/ 45 w 54"/>
                <a:gd name="T13" fmla="*/ 3 h 49"/>
                <a:gd name="T14" fmla="*/ 0 w 54"/>
                <a:gd name="T15" fmla="*/ 49 h 49"/>
                <a:gd name="T16" fmla="*/ 6 w 54"/>
                <a:gd name="T17"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9">
                  <a:moveTo>
                    <a:pt x="6" y="34"/>
                  </a:moveTo>
                  <a:cubicBezTo>
                    <a:pt x="18" y="31"/>
                    <a:pt x="27" y="21"/>
                    <a:pt x="31" y="9"/>
                  </a:cubicBezTo>
                  <a:cubicBezTo>
                    <a:pt x="31" y="9"/>
                    <a:pt x="31" y="9"/>
                    <a:pt x="31" y="9"/>
                  </a:cubicBezTo>
                  <a:cubicBezTo>
                    <a:pt x="21" y="0"/>
                    <a:pt x="21" y="0"/>
                    <a:pt x="21" y="0"/>
                  </a:cubicBezTo>
                  <a:cubicBezTo>
                    <a:pt x="54" y="0"/>
                    <a:pt x="54" y="0"/>
                    <a:pt x="54" y="0"/>
                  </a:cubicBezTo>
                  <a:cubicBezTo>
                    <a:pt x="45" y="3"/>
                    <a:pt x="45" y="3"/>
                    <a:pt x="45" y="3"/>
                  </a:cubicBezTo>
                  <a:cubicBezTo>
                    <a:pt x="45" y="3"/>
                    <a:pt x="45" y="3"/>
                    <a:pt x="45" y="3"/>
                  </a:cubicBezTo>
                  <a:cubicBezTo>
                    <a:pt x="44" y="28"/>
                    <a:pt x="24" y="47"/>
                    <a:pt x="0" y="49"/>
                  </a:cubicBezTo>
                  <a:lnTo>
                    <a:pt x="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8">
              <a:extLst>
                <a:ext uri="{FF2B5EF4-FFF2-40B4-BE49-F238E27FC236}">
                  <a16:creationId xmlns:a16="http://schemas.microsoft.com/office/drawing/2014/main" id="{BA5F396D-B344-46F0-881F-760044E894A0}"/>
                </a:ext>
              </a:extLst>
            </p:cNvPr>
            <p:cNvSpPr>
              <a:spLocks/>
            </p:cNvSpPr>
            <p:nvPr userDrawn="1"/>
          </p:nvSpPr>
          <p:spPr bwMode="auto">
            <a:xfrm>
              <a:off x="546101" y="-1343025"/>
              <a:ext cx="180975" cy="201612"/>
            </a:xfrm>
            <a:custGeom>
              <a:avLst/>
              <a:gdLst>
                <a:gd name="T0" fmla="*/ 14 w 49"/>
                <a:gd name="T1" fmla="*/ 6 h 55"/>
                <a:gd name="T2" fmla="*/ 40 w 49"/>
                <a:gd name="T3" fmla="*/ 31 h 55"/>
                <a:gd name="T4" fmla="*/ 40 w 49"/>
                <a:gd name="T5" fmla="*/ 31 h 55"/>
                <a:gd name="T6" fmla="*/ 49 w 49"/>
                <a:gd name="T7" fmla="*/ 21 h 55"/>
                <a:gd name="T8" fmla="*/ 49 w 49"/>
                <a:gd name="T9" fmla="*/ 55 h 55"/>
                <a:gd name="T10" fmla="*/ 46 w 49"/>
                <a:gd name="T11" fmla="*/ 46 h 55"/>
                <a:gd name="T12" fmla="*/ 46 w 49"/>
                <a:gd name="T13" fmla="*/ 46 h 55"/>
                <a:gd name="T14" fmla="*/ 0 w 49"/>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55">
                  <a:moveTo>
                    <a:pt x="14" y="6"/>
                  </a:moveTo>
                  <a:cubicBezTo>
                    <a:pt x="18" y="18"/>
                    <a:pt x="27" y="28"/>
                    <a:pt x="40" y="31"/>
                  </a:cubicBezTo>
                  <a:cubicBezTo>
                    <a:pt x="40" y="31"/>
                    <a:pt x="40" y="31"/>
                    <a:pt x="40" y="31"/>
                  </a:cubicBezTo>
                  <a:cubicBezTo>
                    <a:pt x="49" y="21"/>
                    <a:pt x="49" y="21"/>
                    <a:pt x="49" y="21"/>
                  </a:cubicBezTo>
                  <a:cubicBezTo>
                    <a:pt x="49" y="55"/>
                    <a:pt x="49" y="55"/>
                    <a:pt x="49" y="55"/>
                  </a:cubicBezTo>
                  <a:cubicBezTo>
                    <a:pt x="46" y="46"/>
                    <a:pt x="46" y="46"/>
                    <a:pt x="46" y="46"/>
                  </a:cubicBezTo>
                  <a:cubicBezTo>
                    <a:pt x="46" y="46"/>
                    <a:pt x="46" y="46"/>
                    <a:pt x="46" y="46"/>
                  </a:cubicBezTo>
                  <a:cubicBezTo>
                    <a:pt x="21" y="44"/>
                    <a:pt x="1" y="25"/>
                    <a:pt x="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9">
              <a:extLst>
                <a:ext uri="{FF2B5EF4-FFF2-40B4-BE49-F238E27FC236}">
                  <a16:creationId xmlns:a16="http://schemas.microsoft.com/office/drawing/2014/main" id="{BDD29BE5-2DC7-4C72-B2DC-5C162F059238}"/>
                </a:ext>
              </a:extLst>
            </p:cNvPr>
            <p:cNvSpPr>
              <a:spLocks/>
            </p:cNvSpPr>
            <p:nvPr userDrawn="1"/>
          </p:nvSpPr>
          <p:spPr bwMode="auto">
            <a:xfrm>
              <a:off x="741363" y="-1354138"/>
              <a:ext cx="200025" cy="179387"/>
            </a:xfrm>
            <a:custGeom>
              <a:avLst/>
              <a:gdLst>
                <a:gd name="T0" fmla="*/ 6 w 54"/>
                <a:gd name="T1" fmla="*/ 34 h 49"/>
                <a:gd name="T2" fmla="*/ 31 w 54"/>
                <a:gd name="T3" fmla="*/ 9 h 49"/>
                <a:gd name="T4" fmla="*/ 31 w 54"/>
                <a:gd name="T5" fmla="*/ 9 h 49"/>
                <a:gd name="T6" fmla="*/ 21 w 54"/>
                <a:gd name="T7" fmla="*/ 0 h 49"/>
                <a:gd name="T8" fmla="*/ 54 w 54"/>
                <a:gd name="T9" fmla="*/ 0 h 49"/>
                <a:gd name="T10" fmla="*/ 45 w 54"/>
                <a:gd name="T11" fmla="*/ 3 h 49"/>
                <a:gd name="T12" fmla="*/ 45 w 54"/>
                <a:gd name="T13" fmla="*/ 3 h 49"/>
                <a:gd name="T14" fmla="*/ 0 w 54"/>
                <a:gd name="T15" fmla="*/ 49 h 49"/>
                <a:gd name="T16" fmla="*/ 6 w 54"/>
                <a:gd name="T17"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9">
                  <a:moveTo>
                    <a:pt x="6" y="34"/>
                  </a:moveTo>
                  <a:cubicBezTo>
                    <a:pt x="18" y="31"/>
                    <a:pt x="27" y="21"/>
                    <a:pt x="31" y="9"/>
                  </a:cubicBezTo>
                  <a:cubicBezTo>
                    <a:pt x="31" y="9"/>
                    <a:pt x="31" y="9"/>
                    <a:pt x="31" y="9"/>
                  </a:cubicBezTo>
                  <a:cubicBezTo>
                    <a:pt x="21" y="0"/>
                    <a:pt x="21" y="0"/>
                    <a:pt x="21" y="0"/>
                  </a:cubicBezTo>
                  <a:cubicBezTo>
                    <a:pt x="54" y="0"/>
                    <a:pt x="54" y="0"/>
                    <a:pt x="54" y="0"/>
                  </a:cubicBezTo>
                  <a:cubicBezTo>
                    <a:pt x="45" y="3"/>
                    <a:pt x="45" y="3"/>
                    <a:pt x="45" y="3"/>
                  </a:cubicBezTo>
                  <a:cubicBezTo>
                    <a:pt x="45" y="3"/>
                    <a:pt x="45" y="3"/>
                    <a:pt x="45" y="3"/>
                  </a:cubicBezTo>
                  <a:cubicBezTo>
                    <a:pt x="44" y="28"/>
                    <a:pt x="24" y="47"/>
                    <a:pt x="0" y="49"/>
                  </a:cubicBezTo>
                  <a:lnTo>
                    <a:pt x="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A4D0E10C-D7ED-477A-8EC6-B310BAA1BBA2}"/>
                </a:ext>
              </a:extLst>
            </p:cNvPr>
            <p:cNvSpPr>
              <a:spLocks/>
            </p:cNvSpPr>
            <p:nvPr userDrawn="1"/>
          </p:nvSpPr>
          <p:spPr bwMode="auto">
            <a:xfrm>
              <a:off x="546101" y="-1343025"/>
              <a:ext cx="180975" cy="201612"/>
            </a:xfrm>
            <a:custGeom>
              <a:avLst/>
              <a:gdLst>
                <a:gd name="T0" fmla="*/ 14 w 49"/>
                <a:gd name="T1" fmla="*/ 6 h 55"/>
                <a:gd name="T2" fmla="*/ 40 w 49"/>
                <a:gd name="T3" fmla="*/ 31 h 55"/>
                <a:gd name="T4" fmla="*/ 40 w 49"/>
                <a:gd name="T5" fmla="*/ 31 h 55"/>
                <a:gd name="T6" fmla="*/ 49 w 49"/>
                <a:gd name="T7" fmla="*/ 21 h 55"/>
                <a:gd name="T8" fmla="*/ 49 w 49"/>
                <a:gd name="T9" fmla="*/ 55 h 55"/>
                <a:gd name="T10" fmla="*/ 46 w 49"/>
                <a:gd name="T11" fmla="*/ 46 h 55"/>
                <a:gd name="T12" fmla="*/ 46 w 49"/>
                <a:gd name="T13" fmla="*/ 46 h 55"/>
                <a:gd name="T14" fmla="*/ 0 w 49"/>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55">
                  <a:moveTo>
                    <a:pt x="14" y="6"/>
                  </a:moveTo>
                  <a:cubicBezTo>
                    <a:pt x="18" y="18"/>
                    <a:pt x="27" y="28"/>
                    <a:pt x="40" y="31"/>
                  </a:cubicBezTo>
                  <a:cubicBezTo>
                    <a:pt x="40" y="31"/>
                    <a:pt x="40" y="31"/>
                    <a:pt x="40" y="31"/>
                  </a:cubicBezTo>
                  <a:cubicBezTo>
                    <a:pt x="49" y="21"/>
                    <a:pt x="49" y="21"/>
                    <a:pt x="49" y="21"/>
                  </a:cubicBezTo>
                  <a:cubicBezTo>
                    <a:pt x="49" y="55"/>
                    <a:pt x="49" y="55"/>
                    <a:pt x="49" y="55"/>
                  </a:cubicBezTo>
                  <a:cubicBezTo>
                    <a:pt x="46" y="46"/>
                    <a:pt x="46" y="46"/>
                    <a:pt x="46" y="46"/>
                  </a:cubicBezTo>
                  <a:cubicBezTo>
                    <a:pt x="46" y="46"/>
                    <a:pt x="46" y="46"/>
                    <a:pt x="46" y="46"/>
                  </a:cubicBezTo>
                  <a:cubicBezTo>
                    <a:pt x="21" y="44"/>
                    <a:pt x="1" y="25"/>
                    <a:pt x="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DDBB2BD4-5EB3-49EF-8BA3-78635734559A}"/>
                </a:ext>
              </a:extLst>
            </p:cNvPr>
            <p:cNvSpPr>
              <a:spLocks/>
            </p:cNvSpPr>
            <p:nvPr userDrawn="1"/>
          </p:nvSpPr>
          <p:spPr bwMode="auto">
            <a:xfrm>
              <a:off x="546101" y="-1647825"/>
              <a:ext cx="180975" cy="279400"/>
            </a:xfrm>
            <a:custGeom>
              <a:avLst/>
              <a:gdLst>
                <a:gd name="T0" fmla="*/ 15 w 49"/>
                <a:gd name="T1" fmla="*/ 70 h 76"/>
                <a:gd name="T2" fmla="*/ 39 w 49"/>
                <a:gd name="T3" fmla="*/ 45 h 76"/>
                <a:gd name="T4" fmla="*/ 49 w 49"/>
                <a:gd name="T5" fmla="*/ 56 h 76"/>
                <a:gd name="T6" fmla="*/ 49 w 49"/>
                <a:gd name="T7" fmla="*/ 0 h 76"/>
                <a:gd name="T8" fmla="*/ 42 w 49"/>
                <a:gd name="T9" fmla="*/ 31 h 76"/>
                <a:gd name="T10" fmla="*/ 0 w 49"/>
                <a:gd name="T11" fmla="*/ 76 h 76"/>
                <a:gd name="T12" fmla="*/ 0 w 49"/>
                <a:gd name="T13" fmla="*/ 76 h 76"/>
                <a:gd name="T14" fmla="*/ 15 w 49"/>
                <a:gd name="T15" fmla="*/ 7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76">
                  <a:moveTo>
                    <a:pt x="15" y="70"/>
                  </a:moveTo>
                  <a:cubicBezTo>
                    <a:pt x="18" y="58"/>
                    <a:pt x="27" y="49"/>
                    <a:pt x="39" y="45"/>
                  </a:cubicBezTo>
                  <a:cubicBezTo>
                    <a:pt x="49" y="56"/>
                    <a:pt x="49" y="56"/>
                    <a:pt x="49" y="56"/>
                  </a:cubicBezTo>
                  <a:cubicBezTo>
                    <a:pt x="49" y="0"/>
                    <a:pt x="49" y="0"/>
                    <a:pt x="49" y="0"/>
                  </a:cubicBezTo>
                  <a:cubicBezTo>
                    <a:pt x="42" y="31"/>
                    <a:pt x="42" y="31"/>
                    <a:pt x="42" y="31"/>
                  </a:cubicBezTo>
                  <a:cubicBezTo>
                    <a:pt x="19" y="34"/>
                    <a:pt x="1" y="53"/>
                    <a:pt x="0" y="76"/>
                  </a:cubicBezTo>
                  <a:cubicBezTo>
                    <a:pt x="0" y="76"/>
                    <a:pt x="0" y="76"/>
                    <a:pt x="0" y="76"/>
                  </a:cubicBezTo>
                  <a:cubicBezTo>
                    <a:pt x="15" y="70"/>
                    <a:pt x="15" y="70"/>
                    <a:pt x="15" y="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BFEC961A-0F40-4DEF-A006-CAC215323E88}"/>
                </a:ext>
              </a:extLst>
            </p:cNvPr>
            <p:cNvSpPr>
              <a:spLocks/>
            </p:cNvSpPr>
            <p:nvPr userDrawn="1"/>
          </p:nvSpPr>
          <p:spPr bwMode="auto">
            <a:xfrm>
              <a:off x="741363" y="-1354138"/>
              <a:ext cx="200025" cy="179387"/>
            </a:xfrm>
            <a:custGeom>
              <a:avLst/>
              <a:gdLst>
                <a:gd name="T0" fmla="*/ 6 w 54"/>
                <a:gd name="T1" fmla="*/ 34 h 49"/>
                <a:gd name="T2" fmla="*/ 31 w 54"/>
                <a:gd name="T3" fmla="*/ 9 h 49"/>
                <a:gd name="T4" fmla="*/ 31 w 54"/>
                <a:gd name="T5" fmla="*/ 9 h 49"/>
                <a:gd name="T6" fmla="*/ 21 w 54"/>
                <a:gd name="T7" fmla="*/ 0 h 49"/>
                <a:gd name="T8" fmla="*/ 54 w 54"/>
                <a:gd name="T9" fmla="*/ 0 h 49"/>
                <a:gd name="T10" fmla="*/ 45 w 54"/>
                <a:gd name="T11" fmla="*/ 3 h 49"/>
                <a:gd name="T12" fmla="*/ 45 w 54"/>
                <a:gd name="T13" fmla="*/ 3 h 49"/>
                <a:gd name="T14" fmla="*/ 0 w 54"/>
                <a:gd name="T15" fmla="*/ 49 h 49"/>
                <a:gd name="T16" fmla="*/ 6 w 54"/>
                <a:gd name="T17"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9">
                  <a:moveTo>
                    <a:pt x="6" y="34"/>
                  </a:moveTo>
                  <a:cubicBezTo>
                    <a:pt x="18" y="31"/>
                    <a:pt x="27" y="21"/>
                    <a:pt x="31" y="9"/>
                  </a:cubicBezTo>
                  <a:cubicBezTo>
                    <a:pt x="31" y="9"/>
                    <a:pt x="31" y="9"/>
                    <a:pt x="31" y="9"/>
                  </a:cubicBezTo>
                  <a:cubicBezTo>
                    <a:pt x="21" y="0"/>
                    <a:pt x="21" y="0"/>
                    <a:pt x="21" y="0"/>
                  </a:cubicBezTo>
                  <a:cubicBezTo>
                    <a:pt x="54" y="0"/>
                    <a:pt x="54" y="0"/>
                    <a:pt x="54" y="0"/>
                  </a:cubicBezTo>
                  <a:cubicBezTo>
                    <a:pt x="45" y="3"/>
                    <a:pt x="45" y="3"/>
                    <a:pt x="45" y="3"/>
                  </a:cubicBezTo>
                  <a:cubicBezTo>
                    <a:pt x="45" y="3"/>
                    <a:pt x="45" y="3"/>
                    <a:pt x="45" y="3"/>
                  </a:cubicBezTo>
                  <a:cubicBezTo>
                    <a:pt x="44" y="28"/>
                    <a:pt x="24" y="47"/>
                    <a:pt x="0" y="49"/>
                  </a:cubicBezTo>
                  <a:lnTo>
                    <a:pt x="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13">
              <a:extLst>
                <a:ext uri="{FF2B5EF4-FFF2-40B4-BE49-F238E27FC236}">
                  <a16:creationId xmlns:a16="http://schemas.microsoft.com/office/drawing/2014/main" id="{4944BE36-30B7-49DF-AB12-90A623CB66DD}"/>
                </a:ext>
              </a:extLst>
            </p:cNvPr>
            <p:cNvSpPr>
              <a:spLocks/>
            </p:cNvSpPr>
            <p:nvPr userDrawn="1"/>
          </p:nvSpPr>
          <p:spPr bwMode="auto">
            <a:xfrm>
              <a:off x="512763" y="-1354138"/>
              <a:ext cx="214313" cy="212725"/>
            </a:xfrm>
            <a:custGeom>
              <a:avLst/>
              <a:gdLst>
                <a:gd name="T0" fmla="*/ 23 w 58"/>
                <a:gd name="T1" fmla="*/ 9 h 58"/>
                <a:gd name="T2" fmla="*/ 49 w 58"/>
                <a:gd name="T3" fmla="*/ 34 h 58"/>
                <a:gd name="T4" fmla="*/ 49 w 58"/>
                <a:gd name="T5" fmla="*/ 34 h 58"/>
                <a:gd name="T6" fmla="*/ 58 w 58"/>
                <a:gd name="T7" fmla="*/ 24 h 58"/>
                <a:gd name="T8" fmla="*/ 58 w 58"/>
                <a:gd name="T9" fmla="*/ 58 h 58"/>
                <a:gd name="T10" fmla="*/ 55 w 58"/>
                <a:gd name="T11" fmla="*/ 49 h 58"/>
                <a:gd name="T12" fmla="*/ 55 w 58"/>
                <a:gd name="T13" fmla="*/ 49 h 58"/>
                <a:gd name="T14" fmla="*/ 9 w 58"/>
                <a:gd name="T15" fmla="*/ 3 h 58"/>
                <a:gd name="T16" fmla="*/ 0 w 58"/>
                <a:gd name="T17" fmla="*/ 0 h 58"/>
                <a:gd name="T18" fmla="*/ 34 w 58"/>
                <a:gd name="T19" fmla="*/ 0 h 58"/>
                <a:gd name="T20" fmla="*/ 23 w 58"/>
                <a:gd name="T21" fmla="*/ 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23" y="9"/>
                  </a:moveTo>
                  <a:cubicBezTo>
                    <a:pt x="27" y="21"/>
                    <a:pt x="36" y="31"/>
                    <a:pt x="49" y="34"/>
                  </a:cubicBezTo>
                  <a:cubicBezTo>
                    <a:pt x="49" y="34"/>
                    <a:pt x="49" y="34"/>
                    <a:pt x="49" y="34"/>
                  </a:cubicBezTo>
                  <a:cubicBezTo>
                    <a:pt x="58" y="24"/>
                    <a:pt x="58" y="24"/>
                    <a:pt x="58" y="24"/>
                  </a:cubicBezTo>
                  <a:cubicBezTo>
                    <a:pt x="58" y="58"/>
                    <a:pt x="58" y="58"/>
                    <a:pt x="58" y="58"/>
                  </a:cubicBezTo>
                  <a:cubicBezTo>
                    <a:pt x="55" y="49"/>
                    <a:pt x="55" y="49"/>
                    <a:pt x="55" y="49"/>
                  </a:cubicBezTo>
                  <a:cubicBezTo>
                    <a:pt x="55" y="49"/>
                    <a:pt x="55" y="49"/>
                    <a:pt x="55" y="49"/>
                  </a:cubicBezTo>
                  <a:cubicBezTo>
                    <a:pt x="30" y="47"/>
                    <a:pt x="10" y="28"/>
                    <a:pt x="9" y="3"/>
                  </a:cubicBezTo>
                  <a:cubicBezTo>
                    <a:pt x="0" y="0"/>
                    <a:pt x="0" y="0"/>
                    <a:pt x="0" y="0"/>
                  </a:cubicBezTo>
                  <a:cubicBezTo>
                    <a:pt x="34" y="0"/>
                    <a:pt x="34" y="0"/>
                    <a:pt x="34" y="0"/>
                  </a:cubicBezTo>
                  <a:lnTo>
                    <a:pt x="23"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A0689DE5-CC9C-46A2-B819-E2E41B3ADDF0}"/>
                </a:ext>
              </a:extLst>
            </p:cNvPr>
            <p:cNvSpPr>
              <a:spLocks/>
            </p:cNvSpPr>
            <p:nvPr userDrawn="1"/>
          </p:nvSpPr>
          <p:spPr bwMode="auto">
            <a:xfrm>
              <a:off x="752476" y="-1533525"/>
              <a:ext cx="160338" cy="165100"/>
            </a:xfrm>
            <a:custGeom>
              <a:avLst/>
              <a:gdLst>
                <a:gd name="T0" fmla="*/ 28 w 43"/>
                <a:gd name="T1" fmla="*/ 39 h 45"/>
                <a:gd name="T2" fmla="*/ 3 w 43"/>
                <a:gd name="T3" fmla="*/ 14 h 45"/>
                <a:gd name="T4" fmla="*/ 0 w 43"/>
                <a:gd name="T5" fmla="*/ 0 h 45"/>
                <a:gd name="T6" fmla="*/ 0 w 43"/>
                <a:gd name="T7" fmla="*/ 0 h 45"/>
                <a:gd name="T8" fmla="*/ 42 w 43"/>
                <a:gd name="T9" fmla="*/ 45 h 45"/>
                <a:gd name="T10" fmla="*/ 43 w 43"/>
                <a:gd name="T11" fmla="*/ 45 h 45"/>
                <a:gd name="T12" fmla="*/ 28 w 43"/>
                <a:gd name="T13" fmla="*/ 39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28" y="39"/>
                  </a:moveTo>
                  <a:cubicBezTo>
                    <a:pt x="24" y="27"/>
                    <a:pt x="15" y="18"/>
                    <a:pt x="3" y="14"/>
                  </a:cubicBezTo>
                  <a:cubicBezTo>
                    <a:pt x="0" y="0"/>
                    <a:pt x="0" y="0"/>
                    <a:pt x="0" y="0"/>
                  </a:cubicBezTo>
                  <a:cubicBezTo>
                    <a:pt x="0" y="0"/>
                    <a:pt x="0" y="0"/>
                    <a:pt x="0" y="0"/>
                  </a:cubicBezTo>
                  <a:cubicBezTo>
                    <a:pt x="23" y="3"/>
                    <a:pt x="41" y="22"/>
                    <a:pt x="42" y="45"/>
                  </a:cubicBezTo>
                  <a:cubicBezTo>
                    <a:pt x="43" y="45"/>
                    <a:pt x="43" y="45"/>
                    <a:pt x="43" y="45"/>
                  </a:cubicBezTo>
                  <a:lnTo>
                    <a:pt x="28"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976503FB-25E8-4431-9809-73C0422618B2}"/>
                </a:ext>
              </a:extLst>
            </p:cNvPr>
            <p:cNvSpPr>
              <a:spLocks/>
            </p:cNvSpPr>
            <p:nvPr userDrawn="1"/>
          </p:nvSpPr>
          <p:spPr bwMode="auto">
            <a:xfrm>
              <a:off x="741363" y="-1354138"/>
              <a:ext cx="200025" cy="179387"/>
            </a:xfrm>
            <a:custGeom>
              <a:avLst/>
              <a:gdLst>
                <a:gd name="T0" fmla="*/ 6 w 54"/>
                <a:gd name="T1" fmla="*/ 34 h 49"/>
                <a:gd name="T2" fmla="*/ 31 w 54"/>
                <a:gd name="T3" fmla="*/ 9 h 49"/>
                <a:gd name="T4" fmla="*/ 31 w 54"/>
                <a:gd name="T5" fmla="*/ 9 h 49"/>
                <a:gd name="T6" fmla="*/ 21 w 54"/>
                <a:gd name="T7" fmla="*/ 0 h 49"/>
                <a:gd name="T8" fmla="*/ 54 w 54"/>
                <a:gd name="T9" fmla="*/ 0 h 49"/>
                <a:gd name="T10" fmla="*/ 45 w 54"/>
                <a:gd name="T11" fmla="*/ 3 h 49"/>
                <a:gd name="T12" fmla="*/ 45 w 54"/>
                <a:gd name="T13" fmla="*/ 3 h 49"/>
                <a:gd name="T14" fmla="*/ 0 w 54"/>
                <a:gd name="T15" fmla="*/ 49 h 49"/>
                <a:gd name="T16" fmla="*/ 6 w 54"/>
                <a:gd name="T17"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9">
                  <a:moveTo>
                    <a:pt x="6" y="34"/>
                  </a:moveTo>
                  <a:cubicBezTo>
                    <a:pt x="18" y="31"/>
                    <a:pt x="27" y="21"/>
                    <a:pt x="31" y="9"/>
                  </a:cubicBezTo>
                  <a:cubicBezTo>
                    <a:pt x="31" y="9"/>
                    <a:pt x="31" y="9"/>
                    <a:pt x="31" y="9"/>
                  </a:cubicBezTo>
                  <a:cubicBezTo>
                    <a:pt x="21" y="0"/>
                    <a:pt x="21" y="0"/>
                    <a:pt x="21" y="0"/>
                  </a:cubicBezTo>
                  <a:cubicBezTo>
                    <a:pt x="54" y="0"/>
                    <a:pt x="54" y="0"/>
                    <a:pt x="54" y="0"/>
                  </a:cubicBezTo>
                  <a:cubicBezTo>
                    <a:pt x="45" y="3"/>
                    <a:pt x="45" y="3"/>
                    <a:pt x="45" y="3"/>
                  </a:cubicBezTo>
                  <a:cubicBezTo>
                    <a:pt x="45" y="3"/>
                    <a:pt x="45" y="3"/>
                    <a:pt x="45" y="3"/>
                  </a:cubicBezTo>
                  <a:cubicBezTo>
                    <a:pt x="44" y="28"/>
                    <a:pt x="24" y="47"/>
                    <a:pt x="0" y="49"/>
                  </a:cubicBezTo>
                  <a:lnTo>
                    <a:pt x="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8D8F9D24-0F7C-4D94-A7D7-285FE7B87C30}"/>
                </a:ext>
              </a:extLst>
            </p:cNvPr>
            <p:cNvSpPr>
              <a:spLocks/>
            </p:cNvSpPr>
            <p:nvPr userDrawn="1"/>
          </p:nvSpPr>
          <p:spPr bwMode="auto">
            <a:xfrm>
              <a:off x="546101" y="-1343025"/>
              <a:ext cx="180975" cy="201612"/>
            </a:xfrm>
            <a:custGeom>
              <a:avLst/>
              <a:gdLst>
                <a:gd name="T0" fmla="*/ 14 w 49"/>
                <a:gd name="T1" fmla="*/ 6 h 55"/>
                <a:gd name="T2" fmla="*/ 40 w 49"/>
                <a:gd name="T3" fmla="*/ 31 h 55"/>
                <a:gd name="T4" fmla="*/ 40 w 49"/>
                <a:gd name="T5" fmla="*/ 31 h 55"/>
                <a:gd name="T6" fmla="*/ 49 w 49"/>
                <a:gd name="T7" fmla="*/ 21 h 55"/>
                <a:gd name="T8" fmla="*/ 49 w 49"/>
                <a:gd name="T9" fmla="*/ 55 h 55"/>
                <a:gd name="T10" fmla="*/ 46 w 49"/>
                <a:gd name="T11" fmla="*/ 46 h 55"/>
                <a:gd name="T12" fmla="*/ 46 w 49"/>
                <a:gd name="T13" fmla="*/ 46 h 55"/>
                <a:gd name="T14" fmla="*/ 0 w 49"/>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55">
                  <a:moveTo>
                    <a:pt x="14" y="6"/>
                  </a:moveTo>
                  <a:cubicBezTo>
                    <a:pt x="18" y="18"/>
                    <a:pt x="27" y="28"/>
                    <a:pt x="40" y="31"/>
                  </a:cubicBezTo>
                  <a:cubicBezTo>
                    <a:pt x="40" y="31"/>
                    <a:pt x="40" y="31"/>
                    <a:pt x="40" y="31"/>
                  </a:cubicBezTo>
                  <a:cubicBezTo>
                    <a:pt x="49" y="21"/>
                    <a:pt x="49" y="21"/>
                    <a:pt x="49" y="21"/>
                  </a:cubicBezTo>
                  <a:cubicBezTo>
                    <a:pt x="49" y="55"/>
                    <a:pt x="49" y="55"/>
                    <a:pt x="49" y="55"/>
                  </a:cubicBezTo>
                  <a:cubicBezTo>
                    <a:pt x="46" y="46"/>
                    <a:pt x="46" y="46"/>
                    <a:pt x="46" y="46"/>
                  </a:cubicBezTo>
                  <a:cubicBezTo>
                    <a:pt x="46" y="46"/>
                    <a:pt x="46" y="46"/>
                    <a:pt x="46" y="46"/>
                  </a:cubicBezTo>
                  <a:cubicBezTo>
                    <a:pt x="21" y="44"/>
                    <a:pt x="1" y="25"/>
                    <a:pt x="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17">
              <a:extLst>
                <a:ext uri="{FF2B5EF4-FFF2-40B4-BE49-F238E27FC236}">
                  <a16:creationId xmlns:a16="http://schemas.microsoft.com/office/drawing/2014/main" id="{2F598950-2529-463A-B0DF-F9F61A74BAE8}"/>
                </a:ext>
              </a:extLst>
            </p:cNvPr>
            <p:cNvSpPr>
              <a:spLocks/>
            </p:cNvSpPr>
            <p:nvPr userDrawn="1"/>
          </p:nvSpPr>
          <p:spPr bwMode="auto">
            <a:xfrm>
              <a:off x="741363" y="-1354138"/>
              <a:ext cx="200025" cy="179387"/>
            </a:xfrm>
            <a:custGeom>
              <a:avLst/>
              <a:gdLst>
                <a:gd name="T0" fmla="*/ 6 w 54"/>
                <a:gd name="T1" fmla="*/ 34 h 49"/>
                <a:gd name="T2" fmla="*/ 31 w 54"/>
                <a:gd name="T3" fmla="*/ 9 h 49"/>
                <a:gd name="T4" fmla="*/ 31 w 54"/>
                <a:gd name="T5" fmla="*/ 9 h 49"/>
                <a:gd name="T6" fmla="*/ 21 w 54"/>
                <a:gd name="T7" fmla="*/ 0 h 49"/>
                <a:gd name="T8" fmla="*/ 54 w 54"/>
                <a:gd name="T9" fmla="*/ 0 h 49"/>
                <a:gd name="T10" fmla="*/ 45 w 54"/>
                <a:gd name="T11" fmla="*/ 3 h 49"/>
                <a:gd name="T12" fmla="*/ 45 w 54"/>
                <a:gd name="T13" fmla="*/ 3 h 49"/>
                <a:gd name="T14" fmla="*/ 0 w 54"/>
                <a:gd name="T15" fmla="*/ 49 h 49"/>
                <a:gd name="T16" fmla="*/ 6 w 54"/>
                <a:gd name="T17"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9">
                  <a:moveTo>
                    <a:pt x="6" y="34"/>
                  </a:moveTo>
                  <a:cubicBezTo>
                    <a:pt x="18" y="31"/>
                    <a:pt x="27" y="21"/>
                    <a:pt x="31" y="9"/>
                  </a:cubicBezTo>
                  <a:cubicBezTo>
                    <a:pt x="31" y="9"/>
                    <a:pt x="31" y="9"/>
                    <a:pt x="31" y="9"/>
                  </a:cubicBezTo>
                  <a:cubicBezTo>
                    <a:pt x="21" y="0"/>
                    <a:pt x="21" y="0"/>
                    <a:pt x="21" y="0"/>
                  </a:cubicBezTo>
                  <a:cubicBezTo>
                    <a:pt x="54" y="0"/>
                    <a:pt x="54" y="0"/>
                    <a:pt x="54" y="0"/>
                  </a:cubicBezTo>
                  <a:cubicBezTo>
                    <a:pt x="45" y="3"/>
                    <a:pt x="45" y="3"/>
                    <a:pt x="45" y="3"/>
                  </a:cubicBezTo>
                  <a:cubicBezTo>
                    <a:pt x="45" y="3"/>
                    <a:pt x="45" y="3"/>
                    <a:pt x="45" y="3"/>
                  </a:cubicBezTo>
                  <a:cubicBezTo>
                    <a:pt x="44" y="28"/>
                    <a:pt x="24" y="47"/>
                    <a:pt x="0" y="49"/>
                  </a:cubicBezTo>
                  <a:lnTo>
                    <a:pt x="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18">
              <a:extLst>
                <a:ext uri="{FF2B5EF4-FFF2-40B4-BE49-F238E27FC236}">
                  <a16:creationId xmlns:a16="http://schemas.microsoft.com/office/drawing/2014/main" id="{ED0DE560-8734-49E3-8B65-FDE7C85ABB95}"/>
                </a:ext>
              </a:extLst>
            </p:cNvPr>
            <p:cNvSpPr>
              <a:spLocks/>
            </p:cNvSpPr>
            <p:nvPr userDrawn="1"/>
          </p:nvSpPr>
          <p:spPr bwMode="auto">
            <a:xfrm>
              <a:off x="546101" y="-1343025"/>
              <a:ext cx="180975" cy="201612"/>
            </a:xfrm>
            <a:custGeom>
              <a:avLst/>
              <a:gdLst>
                <a:gd name="T0" fmla="*/ 14 w 49"/>
                <a:gd name="T1" fmla="*/ 6 h 55"/>
                <a:gd name="T2" fmla="*/ 40 w 49"/>
                <a:gd name="T3" fmla="*/ 31 h 55"/>
                <a:gd name="T4" fmla="*/ 40 w 49"/>
                <a:gd name="T5" fmla="*/ 31 h 55"/>
                <a:gd name="T6" fmla="*/ 49 w 49"/>
                <a:gd name="T7" fmla="*/ 21 h 55"/>
                <a:gd name="T8" fmla="*/ 49 w 49"/>
                <a:gd name="T9" fmla="*/ 55 h 55"/>
                <a:gd name="T10" fmla="*/ 46 w 49"/>
                <a:gd name="T11" fmla="*/ 46 h 55"/>
                <a:gd name="T12" fmla="*/ 46 w 49"/>
                <a:gd name="T13" fmla="*/ 46 h 55"/>
                <a:gd name="T14" fmla="*/ 0 w 49"/>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55">
                  <a:moveTo>
                    <a:pt x="14" y="6"/>
                  </a:moveTo>
                  <a:cubicBezTo>
                    <a:pt x="18" y="18"/>
                    <a:pt x="27" y="28"/>
                    <a:pt x="40" y="31"/>
                  </a:cubicBezTo>
                  <a:cubicBezTo>
                    <a:pt x="40" y="31"/>
                    <a:pt x="40" y="31"/>
                    <a:pt x="40" y="31"/>
                  </a:cubicBezTo>
                  <a:cubicBezTo>
                    <a:pt x="49" y="21"/>
                    <a:pt x="49" y="21"/>
                    <a:pt x="49" y="21"/>
                  </a:cubicBezTo>
                  <a:cubicBezTo>
                    <a:pt x="49" y="55"/>
                    <a:pt x="49" y="55"/>
                    <a:pt x="49" y="55"/>
                  </a:cubicBezTo>
                  <a:cubicBezTo>
                    <a:pt x="46" y="46"/>
                    <a:pt x="46" y="46"/>
                    <a:pt x="46" y="46"/>
                  </a:cubicBezTo>
                  <a:cubicBezTo>
                    <a:pt x="46" y="46"/>
                    <a:pt x="46" y="46"/>
                    <a:pt x="46" y="46"/>
                  </a:cubicBezTo>
                  <a:cubicBezTo>
                    <a:pt x="21" y="44"/>
                    <a:pt x="1" y="25"/>
                    <a:pt x="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19">
              <a:extLst>
                <a:ext uri="{FF2B5EF4-FFF2-40B4-BE49-F238E27FC236}">
                  <a16:creationId xmlns:a16="http://schemas.microsoft.com/office/drawing/2014/main" id="{EBDD75EB-9E99-4AAF-9561-60B30547D282}"/>
                </a:ext>
              </a:extLst>
            </p:cNvPr>
            <p:cNvSpPr>
              <a:spLocks/>
            </p:cNvSpPr>
            <p:nvPr userDrawn="1"/>
          </p:nvSpPr>
          <p:spPr bwMode="auto">
            <a:xfrm>
              <a:off x="741363" y="-1354138"/>
              <a:ext cx="200025" cy="179387"/>
            </a:xfrm>
            <a:custGeom>
              <a:avLst/>
              <a:gdLst>
                <a:gd name="T0" fmla="*/ 6 w 54"/>
                <a:gd name="T1" fmla="*/ 34 h 49"/>
                <a:gd name="T2" fmla="*/ 31 w 54"/>
                <a:gd name="T3" fmla="*/ 9 h 49"/>
                <a:gd name="T4" fmla="*/ 31 w 54"/>
                <a:gd name="T5" fmla="*/ 9 h 49"/>
                <a:gd name="T6" fmla="*/ 21 w 54"/>
                <a:gd name="T7" fmla="*/ 0 h 49"/>
                <a:gd name="T8" fmla="*/ 54 w 54"/>
                <a:gd name="T9" fmla="*/ 0 h 49"/>
                <a:gd name="T10" fmla="*/ 45 w 54"/>
                <a:gd name="T11" fmla="*/ 3 h 49"/>
                <a:gd name="T12" fmla="*/ 45 w 54"/>
                <a:gd name="T13" fmla="*/ 3 h 49"/>
                <a:gd name="T14" fmla="*/ 0 w 54"/>
                <a:gd name="T15" fmla="*/ 49 h 49"/>
                <a:gd name="T16" fmla="*/ 6 w 54"/>
                <a:gd name="T17"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9">
                  <a:moveTo>
                    <a:pt x="6" y="34"/>
                  </a:moveTo>
                  <a:cubicBezTo>
                    <a:pt x="18" y="31"/>
                    <a:pt x="27" y="21"/>
                    <a:pt x="31" y="9"/>
                  </a:cubicBezTo>
                  <a:cubicBezTo>
                    <a:pt x="31" y="9"/>
                    <a:pt x="31" y="9"/>
                    <a:pt x="31" y="9"/>
                  </a:cubicBezTo>
                  <a:cubicBezTo>
                    <a:pt x="21" y="0"/>
                    <a:pt x="21" y="0"/>
                    <a:pt x="21" y="0"/>
                  </a:cubicBezTo>
                  <a:cubicBezTo>
                    <a:pt x="54" y="0"/>
                    <a:pt x="54" y="0"/>
                    <a:pt x="54" y="0"/>
                  </a:cubicBezTo>
                  <a:cubicBezTo>
                    <a:pt x="45" y="3"/>
                    <a:pt x="45" y="3"/>
                    <a:pt x="45" y="3"/>
                  </a:cubicBezTo>
                  <a:cubicBezTo>
                    <a:pt x="45" y="3"/>
                    <a:pt x="45" y="3"/>
                    <a:pt x="45" y="3"/>
                  </a:cubicBezTo>
                  <a:cubicBezTo>
                    <a:pt x="44" y="28"/>
                    <a:pt x="24" y="47"/>
                    <a:pt x="0" y="49"/>
                  </a:cubicBezTo>
                  <a:lnTo>
                    <a:pt x="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20">
              <a:extLst>
                <a:ext uri="{FF2B5EF4-FFF2-40B4-BE49-F238E27FC236}">
                  <a16:creationId xmlns:a16="http://schemas.microsoft.com/office/drawing/2014/main" id="{800110C5-149C-4362-B6C2-F0EF9CA7B02D}"/>
                </a:ext>
              </a:extLst>
            </p:cNvPr>
            <p:cNvSpPr>
              <a:spLocks/>
            </p:cNvSpPr>
            <p:nvPr userDrawn="1"/>
          </p:nvSpPr>
          <p:spPr bwMode="auto">
            <a:xfrm>
              <a:off x="546101" y="-1343025"/>
              <a:ext cx="180975" cy="201612"/>
            </a:xfrm>
            <a:custGeom>
              <a:avLst/>
              <a:gdLst>
                <a:gd name="T0" fmla="*/ 14 w 49"/>
                <a:gd name="T1" fmla="*/ 6 h 55"/>
                <a:gd name="T2" fmla="*/ 40 w 49"/>
                <a:gd name="T3" fmla="*/ 31 h 55"/>
                <a:gd name="T4" fmla="*/ 40 w 49"/>
                <a:gd name="T5" fmla="*/ 31 h 55"/>
                <a:gd name="T6" fmla="*/ 49 w 49"/>
                <a:gd name="T7" fmla="*/ 21 h 55"/>
                <a:gd name="T8" fmla="*/ 49 w 49"/>
                <a:gd name="T9" fmla="*/ 55 h 55"/>
                <a:gd name="T10" fmla="*/ 46 w 49"/>
                <a:gd name="T11" fmla="*/ 46 h 55"/>
                <a:gd name="T12" fmla="*/ 46 w 49"/>
                <a:gd name="T13" fmla="*/ 46 h 55"/>
                <a:gd name="T14" fmla="*/ 0 w 49"/>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55">
                  <a:moveTo>
                    <a:pt x="14" y="6"/>
                  </a:moveTo>
                  <a:cubicBezTo>
                    <a:pt x="18" y="18"/>
                    <a:pt x="27" y="28"/>
                    <a:pt x="40" y="31"/>
                  </a:cubicBezTo>
                  <a:cubicBezTo>
                    <a:pt x="40" y="31"/>
                    <a:pt x="40" y="31"/>
                    <a:pt x="40" y="31"/>
                  </a:cubicBezTo>
                  <a:cubicBezTo>
                    <a:pt x="49" y="21"/>
                    <a:pt x="49" y="21"/>
                    <a:pt x="49" y="21"/>
                  </a:cubicBezTo>
                  <a:cubicBezTo>
                    <a:pt x="49" y="55"/>
                    <a:pt x="49" y="55"/>
                    <a:pt x="49" y="55"/>
                  </a:cubicBezTo>
                  <a:cubicBezTo>
                    <a:pt x="46" y="46"/>
                    <a:pt x="46" y="46"/>
                    <a:pt x="46" y="46"/>
                  </a:cubicBezTo>
                  <a:cubicBezTo>
                    <a:pt x="46" y="46"/>
                    <a:pt x="46" y="46"/>
                    <a:pt x="46" y="46"/>
                  </a:cubicBezTo>
                  <a:cubicBezTo>
                    <a:pt x="21" y="44"/>
                    <a:pt x="1" y="25"/>
                    <a:pt x="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21">
              <a:extLst>
                <a:ext uri="{FF2B5EF4-FFF2-40B4-BE49-F238E27FC236}">
                  <a16:creationId xmlns:a16="http://schemas.microsoft.com/office/drawing/2014/main" id="{4097BE70-0AA7-43B7-8DD5-6D48A14CD746}"/>
                </a:ext>
              </a:extLst>
            </p:cNvPr>
            <p:cNvSpPr>
              <a:spLocks/>
            </p:cNvSpPr>
            <p:nvPr userDrawn="1"/>
          </p:nvSpPr>
          <p:spPr bwMode="auto">
            <a:xfrm>
              <a:off x="546101" y="-1647825"/>
              <a:ext cx="180975" cy="279400"/>
            </a:xfrm>
            <a:custGeom>
              <a:avLst/>
              <a:gdLst>
                <a:gd name="T0" fmla="*/ 15 w 49"/>
                <a:gd name="T1" fmla="*/ 70 h 76"/>
                <a:gd name="T2" fmla="*/ 39 w 49"/>
                <a:gd name="T3" fmla="*/ 45 h 76"/>
                <a:gd name="T4" fmla="*/ 49 w 49"/>
                <a:gd name="T5" fmla="*/ 56 h 76"/>
                <a:gd name="T6" fmla="*/ 49 w 49"/>
                <a:gd name="T7" fmla="*/ 0 h 76"/>
                <a:gd name="T8" fmla="*/ 42 w 49"/>
                <a:gd name="T9" fmla="*/ 31 h 76"/>
                <a:gd name="T10" fmla="*/ 0 w 49"/>
                <a:gd name="T11" fmla="*/ 76 h 76"/>
                <a:gd name="T12" fmla="*/ 0 w 49"/>
                <a:gd name="T13" fmla="*/ 76 h 76"/>
                <a:gd name="T14" fmla="*/ 15 w 49"/>
                <a:gd name="T15" fmla="*/ 7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76">
                  <a:moveTo>
                    <a:pt x="15" y="70"/>
                  </a:moveTo>
                  <a:cubicBezTo>
                    <a:pt x="18" y="58"/>
                    <a:pt x="27" y="49"/>
                    <a:pt x="39" y="45"/>
                  </a:cubicBezTo>
                  <a:cubicBezTo>
                    <a:pt x="49" y="56"/>
                    <a:pt x="49" y="56"/>
                    <a:pt x="49" y="56"/>
                  </a:cubicBezTo>
                  <a:cubicBezTo>
                    <a:pt x="49" y="0"/>
                    <a:pt x="49" y="0"/>
                    <a:pt x="49" y="0"/>
                  </a:cubicBezTo>
                  <a:cubicBezTo>
                    <a:pt x="42" y="31"/>
                    <a:pt x="42" y="31"/>
                    <a:pt x="42" y="31"/>
                  </a:cubicBezTo>
                  <a:cubicBezTo>
                    <a:pt x="19" y="34"/>
                    <a:pt x="1" y="53"/>
                    <a:pt x="0" y="76"/>
                  </a:cubicBezTo>
                  <a:cubicBezTo>
                    <a:pt x="0" y="76"/>
                    <a:pt x="0" y="76"/>
                    <a:pt x="0" y="76"/>
                  </a:cubicBezTo>
                  <a:cubicBezTo>
                    <a:pt x="15" y="70"/>
                    <a:pt x="15" y="70"/>
                    <a:pt x="15" y="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22">
              <a:extLst>
                <a:ext uri="{FF2B5EF4-FFF2-40B4-BE49-F238E27FC236}">
                  <a16:creationId xmlns:a16="http://schemas.microsoft.com/office/drawing/2014/main" id="{7AFC93D5-D9FF-4C99-88D2-75D67FEA3C47}"/>
                </a:ext>
              </a:extLst>
            </p:cNvPr>
            <p:cNvSpPr>
              <a:spLocks/>
            </p:cNvSpPr>
            <p:nvPr userDrawn="1"/>
          </p:nvSpPr>
          <p:spPr bwMode="auto">
            <a:xfrm>
              <a:off x="741363" y="-1354138"/>
              <a:ext cx="200025" cy="179387"/>
            </a:xfrm>
            <a:custGeom>
              <a:avLst/>
              <a:gdLst>
                <a:gd name="T0" fmla="*/ 6 w 54"/>
                <a:gd name="T1" fmla="*/ 34 h 49"/>
                <a:gd name="T2" fmla="*/ 31 w 54"/>
                <a:gd name="T3" fmla="*/ 9 h 49"/>
                <a:gd name="T4" fmla="*/ 31 w 54"/>
                <a:gd name="T5" fmla="*/ 9 h 49"/>
                <a:gd name="T6" fmla="*/ 21 w 54"/>
                <a:gd name="T7" fmla="*/ 0 h 49"/>
                <a:gd name="T8" fmla="*/ 54 w 54"/>
                <a:gd name="T9" fmla="*/ 0 h 49"/>
                <a:gd name="T10" fmla="*/ 45 w 54"/>
                <a:gd name="T11" fmla="*/ 3 h 49"/>
                <a:gd name="T12" fmla="*/ 45 w 54"/>
                <a:gd name="T13" fmla="*/ 3 h 49"/>
                <a:gd name="T14" fmla="*/ 0 w 54"/>
                <a:gd name="T15" fmla="*/ 49 h 49"/>
                <a:gd name="T16" fmla="*/ 6 w 54"/>
                <a:gd name="T17"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49">
                  <a:moveTo>
                    <a:pt x="6" y="34"/>
                  </a:moveTo>
                  <a:cubicBezTo>
                    <a:pt x="18" y="31"/>
                    <a:pt x="27" y="21"/>
                    <a:pt x="31" y="9"/>
                  </a:cubicBezTo>
                  <a:cubicBezTo>
                    <a:pt x="31" y="9"/>
                    <a:pt x="31" y="9"/>
                    <a:pt x="31" y="9"/>
                  </a:cubicBezTo>
                  <a:cubicBezTo>
                    <a:pt x="21" y="0"/>
                    <a:pt x="21" y="0"/>
                    <a:pt x="21" y="0"/>
                  </a:cubicBezTo>
                  <a:cubicBezTo>
                    <a:pt x="54" y="0"/>
                    <a:pt x="54" y="0"/>
                    <a:pt x="54" y="0"/>
                  </a:cubicBezTo>
                  <a:cubicBezTo>
                    <a:pt x="45" y="3"/>
                    <a:pt x="45" y="3"/>
                    <a:pt x="45" y="3"/>
                  </a:cubicBezTo>
                  <a:cubicBezTo>
                    <a:pt x="45" y="3"/>
                    <a:pt x="45" y="3"/>
                    <a:pt x="45" y="3"/>
                  </a:cubicBezTo>
                  <a:cubicBezTo>
                    <a:pt x="44" y="28"/>
                    <a:pt x="24" y="47"/>
                    <a:pt x="0" y="49"/>
                  </a:cubicBezTo>
                  <a:lnTo>
                    <a:pt x="6" y="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23">
              <a:extLst>
                <a:ext uri="{FF2B5EF4-FFF2-40B4-BE49-F238E27FC236}">
                  <a16:creationId xmlns:a16="http://schemas.microsoft.com/office/drawing/2014/main" id="{A70E5A34-7FED-40BA-A989-247CC77D0927}"/>
                </a:ext>
              </a:extLst>
            </p:cNvPr>
            <p:cNvSpPr>
              <a:spLocks/>
            </p:cNvSpPr>
            <p:nvPr userDrawn="1"/>
          </p:nvSpPr>
          <p:spPr bwMode="auto">
            <a:xfrm>
              <a:off x="512763" y="-1354138"/>
              <a:ext cx="214313" cy="212725"/>
            </a:xfrm>
            <a:custGeom>
              <a:avLst/>
              <a:gdLst>
                <a:gd name="T0" fmla="*/ 23 w 58"/>
                <a:gd name="T1" fmla="*/ 9 h 58"/>
                <a:gd name="T2" fmla="*/ 49 w 58"/>
                <a:gd name="T3" fmla="*/ 34 h 58"/>
                <a:gd name="T4" fmla="*/ 49 w 58"/>
                <a:gd name="T5" fmla="*/ 34 h 58"/>
                <a:gd name="T6" fmla="*/ 58 w 58"/>
                <a:gd name="T7" fmla="*/ 24 h 58"/>
                <a:gd name="T8" fmla="*/ 58 w 58"/>
                <a:gd name="T9" fmla="*/ 58 h 58"/>
                <a:gd name="T10" fmla="*/ 55 w 58"/>
                <a:gd name="T11" fmla="*/ 49 h 58"/>
                <a:gd name="T12" fmla="*/ 55 w 58"/>
                <a:gd name="T13" fmla="*/ 49 h 58"/>
                <a:gd name="T14" fmla="*/ 9 w 58"/>
                <a:gd name="T15" fmla="*/ 3 h 58"/>
                <a:gd name="T16" fmla="*/ 0 w 58"/>
                <a:gd name="T17" fmla="*/ 0 h 58"/>
                <a:gd name="T18" fmla="*/ 34 w 58"/>
                <a:gd name="T19" fmla="*/ 0 h 58"/>
                <a:gd name="T20" fmla="*/ 23 w 58"/>
                <a:gd name="T21" fmla="*/ 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23" y="9"/>
                  </a:moveTo>
                  <a:cubicBezTo>
                    <a:pt x="27" y="21"/>
                    <a:pt x="36" y="31"/>
                    <a:pt x="49" y="34"/>
                  </a:cubicBezTo>
                  <a:cubicBezTo>
                    <a:pt x="49" y="34"/>
                    <a:pt x="49" y="34"/>
                    <a:pt x="49" y="34"/>
                  </a:cubicBezTo>
                  <a:cubicBezTo>
                    <a:pt x="58" y="24"/>
                    <a:pt x="58" y="24"/>
                    <a:pt x="58" y="24"/>
                  </a:cubicBezTo>
                  <a:cubicBezTo>
                    <a:pt x="58" y="58"/>
                    <a:pt x="58" y="58"/>
                    <a:pt x="58" y="58"/>
                  </a:cubicBezTo>
                  <a:cubicBezTo>
                    <a:pt x="55" y="49"/>
                    <a:pt x="55" y="49"/>
                    <a:pt x="55" y="49"/>
                  </a:cubicBezTo>
                  <a:cubicBezTo>
                    <a:pt x="55" y="49"/>
                    <a:pt x="55" y="49"/>
                    <a:pt x="55" y="49"/>
                  </a:cubicBezTo>
                  <a:cubicBezTo>
                    <a:pt x="30" y="47"/>
                    <a:pt x="10" y="28"/>
                    <a:pt x="9" y="3"/>
                  </a:cubicBezTo>
                  <a:cubicBezTo>
                    <a:pt x="0" y="0"/>
                    <a:pt x="0" y="0"/>
                    <a:pt x="0" y="0"/>
                  </a:cubicBezTo>
                  <a:cubicBezTo>
                    <a:pt x="34" y="0"/>
                    <a:pt x="34" y="0"/>
                    <a:pt x="34" y="0"/>
                  </a:cubicBezTo>
                  <a:lnTo>
                    <a:pt x="23"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24">
              <a:extLst>
                <a:ext uri="{FF2B5EF4-FFF2-40B4-BE49-F238E27FC236}">
                  <a16:creationId xmlns:a16="http://schemas.microsoft.com/office/drawing/2014/main" id="{117983D9-2AF5-4C54-AC5D-5F9E0AF9DD4D}"/>
                </a:ext>
              </a:extLst>
            </p:cNvPr>
            <p:cNvSpPr>
              <a:spLocks/>
            </p:cNvSpPr>
            <p:nvPr userDrawn="1"/>
          </p:nvSpPr>
          <p:spPr bwMode="auto">
            <a:xfrm>
              <a:off x="752476" y="-1533525"/>
              <a:ext cx="160338" cy="165100"/>
            </a:xfrm>
            <a:custGeom>
              <a:avLst/>
              <a:gdLst>
                <a:gd name="T0" fmla="*/ 28 w 43"/>
                <a:gd name="T1" fmla="*/ 39 h 45"/>
                <a:gd name="T2" fmla="*/ 3 w 43"/>
                <a:gd name="T3" fmla="*/ 14 h 45"/>
                <a:gd name="T4" fmla="*/ 0 w 43"/>
                <a:gd name="T5" fmla="*/ 0 h 45"/>
                <a:gd name="T6" fmla="*/ 0 w 43"/>
                <a:gd name="T7" fmla="*/ 0 h 45"/>
                <a:gd name="T8" fmla="*/ 42 w 43"/>
                <a:gd name="T9" fmla="*/ 45 h 45"/>
                <a:gd name="T10" fmla="*/ 43 w 43"/>
                <a:gd name="T11" fmla="*/ 45 h 45"/>
                <a:gd name="T12" fmla="*/ 28 w 43"/>
                <a:gd name="T13" fmla="*/ 39 h 45"/>
              </a:gdLst>
              <a:ahLst/>
              <a:cxnLst>
                <a:cxn ang="0">
                  <a:pos x="T0" y="T1"/>
                </a:cxn>
                <a:cxn ang="0">
                  <a:pos x="T2" y="T3"/>
                </a:cxn>
                <a:cxn ang="0">
                  <a:pos x="T4" y="T5"/>
                </a:cxn>
                <a:cxn ang="0">
                  <a:pos x="T6" y="T7"/>
                </a:cxn>
                <a:cxn ang="0">
                  <a:pos x="T8" y="T9"/>
                </a:cxn>
                <a:cxn ang="0">
                  <a:pos x="T10" y="T11"/>
                </a:cxn>
                <a:cxn ang="0">
                  <a:pos x="T12" y="T13"/>
                </a:cxn>
              </a:cxnLst>
              <a:rect l="0" t="0" r="r" b="b"/>
              <a:pathLst>
                <a:path w="43" h="45">
                  <a:moveTo>
                    <a:pt x="28" y="39"/>
                  </a:moveTo>
                  <a:cubicBezTo>
                    <a:pt x="24" y="27"/>
                    <a:pt x="15" y="18"/>
                    <a:pt x="3" y="14"/>
                  </a:cubicBezTo>
                  <a:cubicBezTo>
                    <a:pt x="0" y="0"/>
                    <a:pt x="0" y="0"/>
                    <a:pt x="0" y="0"/>
                  </a:cubicBezTo>
                  <a:cubicBezTo>
                    <a:pt x="0" y="0"/>
                    <a:pt x="0" y="0"/>
                    <a:pt x="0" y="0"/>
                  </a:cubicBezTo>
                  <a:cubicBezTo>
                    <a:pt x="23" y="3"/>
                    <a:pt x="41" y="22"/>
                    <a:pt x="42" y="45"/>
                  </a:cubicBezTo>
                  <a:cubicBezTo>
                    <a:pt x="43" y="45"/>
                    <a:pt x="43" y="45"/>
                    <a:pt x="43" y="45"/>
                  </a:cubicBezTo>
                  <a:lnTo>
                    <a:pt x="28"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Oval 25">
              <a:extLst>
                <a:ext uri="{FF2B5EF4-FFF2-40B4-BE49-F238E27FC236}">
                  <a16:creationId xmlns:a16="http://schemas.microsoft.com/office/drawing/2014/main" id="{29908FDD-2DE8-4857-8C0B-D0D97E62ACA2}"/>
                </a:ext>
              </a:extLst>
            </p:cNvPr>
            <p:cNvSpPr>
              <a:spLocks noChangeArrowheads="1"/>
            </p:cNvSpPr>
            <p:nvPr userDrawn="1"/>
          </p:nvSpPr>
          <p:spPr bwMode="auto">
            <a:xfrm>
              <a:off x="1638301" y="-1511300"/>
              <a:ext cx="25400" cy="2063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26">
              <a:extLst>
                <a:ext uri="{FF2B5EF4-FFF2-40B4-BE49-F238E27FC236}">
                  <a16:creationId xmlns:a16="http://schemas.microsoft.com/office/drawing/2014/main" id="{8A7852C1-A936-49F5-BEEF-A331E02B5D85}"/>
                </a:ext>
              </a:extLst>
            </p:cNvPr>
            <p:cNvSpPr>
              <a:spLocks/>
            </p:cNvSpPr>
            <p:nvPr userDrawn="1"/>
          </p:nvSpPr>
          <p:spPr bwMode="auto">
            <a:xfrm>
              <a:off x="996951" y="-1533525"/>
              <a:ext cx="149225" cy="179387"/>
            </a:xfrm>
            <a:custGeom>
              <a:avLst/>
              <a:gdLst>
                <a:gd name="T0" fmla="*/ 24 w 40"/>
                <a:gd name="T1" fmla="*/ 23 h 49"/>
                <a:gd name="T2" fmla="*/ 14 w 40"/>
                <a:gd name="T3" fmla="*/ 23 h 49"/>
                <a:gd name="T4" fmla="*/ 15 w 40"/>
                <a:gd name="T5" fmla="*/ 5 h 49"/>
                <a:gd name="T6" fmla="*/ 17 w 40"/>
                <a:gd name="T7" fmla="*/ 2 h 49"/>
                <a:gd name="T8" fmla="*/ 23 w 40"/>
                <a:gd name="T9" fmla="*/ 2 h 49"/>
                <a:gd name="T10" fmla="*/ 38 w 40"/>
                <a:gd name="T11" fmla="*/ 12 h 49"/>
                <a:gd name="T12" fmla="*/ 40 w 40"/>
                <a:gd name="T13" fmla="*/ 12 h 49"/>
                <a:gd name="T14" fmla="*/ 37 w 40"/>
                <a:gd name="T15" fmla="*/ 0 h 49"/>
                <a:gd name="T16" fmla="*/ 1 w 40"/>
                <a:gd name="T17" fmla="*/ 0 h 49"/>
                <a:gd name="T18" fmla="*/ 1 w 40"/>
                <a:gd name="T19" fmla="*/ 1 h 49"/>
                <a:gd name="T20" fmla="*/ 8 w 40"/>
                <a:gd name="T21" fmla="*/ 8 h 49"/>
                <a:gd name="T22" fmla="*/ 8 w 40"/>
                <a:gd name="T23" fmla="*/ 40 h 49"/>
                <a:gd name="T24" fmla="*/ 0 w 40"/>
                <a:gd name="T25" fmla="*/ 47 h 49"/>
                <a:gd name="T26" fmla="*/ 0 w 40"/>
                <a:gd name="T27" fmla="*/ 49 h 49"/>
                <a:gd name="T28" fmla="*/ 22 w 40"/>
                <a:gd name="T29" fmla="*/ 49 h 49"/>
                <a:gd name="T30" fmla="*/ 22 w 40"/>
                <a:gd name="T31" fmla="*/ 47 h 49"/>
                <a:gd name="T32" fmla="*/ 14 w 40"/>
                <a:gd name="T33" fmla="*/ 40 h 49"/>
                <a:gd name="T34" fmla="*/ 14 w 40"/>
                <a:gd name="T35" fmla="*/ 25 h 49"/>
                <a:gd name="T36" fmla="*/ 25 w 40"/>
                <a:gd name="T37" fmla="*/ 25 h 49"/>
                <a:gd name="T38" fmla="*/ 32 w 40"/>
                <a:gd name="T39" fmla="*/ 32 h 49"/>
                <a:gd name="T40" fmla="*/ 34 w 40"/>
                <a:gd name="T41" fmla="*/ 32 h 49"/>
                <a:gd name="T42" fmla="*/ 34 w 40"/>
                <a:gd name="T43" fmla="*/ 16 h 49"/>
                <a:gd name="T44" fmla="*/ 32 w 40"/>
                <a:gd name="T45" fmla="*/ 16 h 49"/>
                <a:gd name="T46" fmla="*/ 24 w 40"/>
                <a:gd name="T47"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9">
                  <a:moveTo>
                    <a:pt x="24" y="23"/>
                  </a:moveTo>
                  <a:cubicBezTo>
                    <a:pt x="14" y="23"/>
                    <a:pt x="14" y="23"/>
                    <a:pt x="14" y="23"/>
                  </a:cubicBezTo>
                  <a:cubicBezTo>
                    <a:pt x="15" y="5"/>
                    <a:pt x="15" y="5"/>
                    <a:pt x="15" y="5"/>
                  </a:cubicBezTo>
                  <a:cubicBezTo>
                    <a:pt x="15" y="2"/>
                    <a:pt x="15" y="2"/>
                    <a:pt x="17" y="2"/>
                  </a:cubicBezTo>
                  <a:cubicBezTo>
                    <a:pt x="23" y="2"/>
                    <a:pt x="23" y="2"/>
                    <a:pt x="23" y="2"/>
                  </a:cubicBezTo>
                  <a:cubicBezTo>
                    <a:pt x="33" y="2"/>
                    <a:pt x="31" y="2"/>
                    <a:pt x="38" y="12"/>
                  </a:cubicBezTo>
                  <a:cubicBezTo>
                    <a:pt x="40" y="12"/>
                    <a:pt x="40" y="12"/>
                    <a:pt x="40" y="12"/>
                  </a:cubicBezTo>
                  <a:cubicBezTo>
                    <a:pt x="39" y="9"/>
                    <a:pt x="38" y="4"/>
                    <a:pt x="37" y="0"/>
                  </a:cubicBezTo>
                  <a:cubicBezTo>
                    <a:pt x="1" y="0"/>
                    <a:pt x="1" y="0"/>
                    <a:pt x="1" y="0"/>
                  </a:cubicBezTo>
                  <a:cubicBezTo>
                    <a:pt x="1" y="1"/>
                    <a:pt x="1" y="1"/>
                    <a:pt x="1" y="1"/>
                  </a:cubicBezTo>
                  <a:cubicBezTo>
                    <a:pt x="7" y="1"/>
                    <a:pt x="8" y="3"/>
                    <a:pt x="8" y="8"/>
                  </a:cubicBezTo>
                  <a:cubicBezTo>
                    <a:pt x="8" y="16"/>
                    <a:pt x="8" y="32"/>
                    <a:pt x="8" y="40"/>
                  </a:cubicBezTo>
                  <a:cubicBezTo>
                    <a:pt x="7" y="46"/>
                    <a:pt x="7" y="47"/>
                    <a:pt x="0" y="47"/>
                  </a:cubicBezTo>
                  <a:cubicBezTo>
                    <a:pt x="0" y="49"/>
                    <a:pt x="0" y="49"/>
                    <a:pt x="0" y="49"/>
                  </a:cubicBezTo>
                  <a:cubicBezTo>
                    <a:pt x="22" y="49"/>
                    <a:pt x="22" y="49"/>
                    <a:pt x="22" y="49"/>
                  </a:cubicBezTo>
                  <a:cubicBezTo>
                    <a:pt x="22" y="47"/>
                    <a:pt x="22" y="47"/>
                    <a:pt x="22" y="47"/>
                  </a:cubicBezTo>
                  <a:cubicBezTo>
                    <a:pt x="15" y="47"/>
                    <a:pt x="14" y="46"/>
                    <a:pt x="14" y="40"/>
                  </a:cubicBezTo>
                  <a:cubicBezTo>
                    <a:pt x="14" y="25"/>
                    <a:pt x="14" y="25"/>
                    <a:pt x="14" y="25"/>
                  </a:cubicBezTo>
                  <a:cubicBezTo>
                    <a:pt x="25" y="25"/>
                    <a:pt x="25" y="25"/>
                    <a:pt x="25" y="25"/>
                  </a:cubicBezTo>
                  <a:cubicBezTo>
                    <a:pt x="30" y="25"/>
                    <a:pt x="31" y="27"/>
                    <a:pt x="32" y="32"/>
                  </a:cubicBezTo>
                  <a:cubicBezTo>
                    <a:pt x="34" y="32"/>
                    <a:pt x="34" y="32"/>
                    <a:pt x="34" y="32"/>
                  </a:cubicBezTo>
                  <a:cubicBezTo>
                    <a:pt x="34" y="16"/>
                    <a:pt x="34" y="16"/>
                    <a:pt x="34" y="16"/>
                  </a:cubicBezTo>
                  <a:cubicBezTo>
                    <a:pt x="32" y="16"/>
                    <a:pt x="32" y="16"/>
                    <a:pt x="32" y="16"/>
                  </a:cubicBezTo>
                  <a:cubicBezTo>
                    <a:pt x="31" y="22"/>
                    <a:pt x="30" y="23"/>
                    <a:pt x="24"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27">
              <a:extLst>
                <a:ext uri="{FF2B5EF4-FFF2-40B4-BE49-F238E27FC236}">
                  <a16:creationId xmlns:a16="http://schemas.microsoft.com/office/drawing/2014/main" id="{87D061FD-03B8-472F-A407-B1791E29ED2E}"/>
                </a:ext>
              </a:extLst>
            </p:cNvPr>
            <p:cNvSpPr>
              <a:spLocks/>
            </p:cNvSpPr>
            <p:nvPr userDrawn="1"/>
          </p:nvSpPr>
          <p:spPr bwMode="auto">
            <a:xfrm>
              <a:off x="1130301" y="-1468438"/>
              <a:ext cx="85725" cy="114300"/>
            </a:xfrm>
            <a:custGeom>
              <a:avLst/>
              <a:gdLst>
                <a:gd name="T0" fmla="*/ 23 w 23"/>
                <a:gd name="T1" fmla="*/ 3 h 31"/>
                <a:gd name="T2" fmla="*/ 20 w 23"/>
                <a:gd name="T3" fmla="*/ 0 h 31"/>
                <a:gd name="T4" fmla="*/ 11 w 23"/>
                <a:gd name="T5" fmla="*/ 4 h 31"/>
                <a:gd name="T6" fmla="*/ 10 w 23"/>
                <a:gd name="T7" fmla="*/ 3 h 31"/>
                <a:gd name="T8" fmla="*/ 10 w 23"/>
                <a:gd name="T9" fmla="*/ 1 h 31"/>
                <a:gd name="T10" fmla="*/ 10 w 23"/>
                <a:gd name="T11" fmla="*/ 0 h 31"/>
                <a:gd name="T12" fmla="*/ 2 w 23"/>
                <a:gd name="T13" fmla="*/ 4 h 31"/>
                <a:gd name="T14" fmla="*/ 2 w 23"/>
                <a:gd name="T15" fmla="*/ 4 h 31"/>
                <a:gd name="T16" fmla="*/ 2 w 23"/>
                <a:gd name="T17" fmla="*/ 5 h 31"/>
                <a:gd name="T18" fmla="*/ 2 w 23"/>
                <a:gd name="T19" fmla="*/ 5 h 31"/>
                <a:gd name="T20" fmla="*/ 3 w 23"/>
                <a:gd name="T21" fmla="*/ 5 h 31"/>
                <a:gd name="T22" fmla="*/ 5 w 23"/>
                <a:gd name="T23" fmla="*/ 7 h 31"/>
                <a:gd name="T24" fmla="*/ 5 w 23"/>
                <a:gd name="T25" fmla="*/ 9 h 31"/>
                <a:gd name="T26" fmla="*/ 5 w 23"/>
                <a:gd name="T27" fmla="*/ 22 h 31"/>
                <a:gd name="T28" fmla="*/ 0 w 23"/>
                <a:gd name="T29" fmla="*/ 29 h 31"/>
                <a:gd name="T30" fmla="*/ 0 w 23"/>
                <a:gd name="T31" fmla="*/ 31 h 31"/>
                <a:gd name="T32" fmla="*/ 15 w 23"/>
                <a:gd name="T33" fmla="*/ 31 h 31"/>
                <a:gd name="T34" fmla="*/ 15 w 23"/>
                <a:gd name="T35" fmla="*/ 29 h 31"/>
                <a:gd name="T36" fmla="*/ 10 w 23"/>
                <a:gd name="T37" fmla="*/ 23 h 31"/>
                <a:gd name="T38" fmla="*/ 10 w 23"/>
                <a:gd name="T39" fmla="*/ 11 h 31"/>
                <a:gd name="T40" fmla="*/ 15 w 23"/>
                <a:gd name="T41" fmla="*/ 5 h 31"/>
                <a:gd name="T42" fmla="*/ 19 w 23"/>
                <a:gd name="T43" fmla="*/ 5 h 31"/>
                <a:gd name="T44" fmla="*/ 23 w 23"/>
                <a:gd name="T45"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31">
                  <a:moveTo>
                    <a:pt x="23" y="3"/>
                  </a:moveTo>
                  <a:cubicBezTo>
                    <a:pt x="23" y="2"/>
                    <a:pt x="22" y="0"/>
                    <a:pt x="20" y="0"/>
                  </a:cubicBezTo>
                  <a:cubicBezTo>
                    <a:pt x="16" y="0"/>
                    <a:pt x="12" y="4"/>
                    <a:pt x="11" y="4"/>
                  </a:cubicBezTo>
                  <a:cubicBezTo>
                    <a:pt x="11" y="4"/>
                    <a:pt x="10" y="4"/>
                    <a:pt x="10" y="3"/>
                  </a:cubicBezTo>
                  <a:cubicBezTo>
                    <a:pt x="10" y="1"/>
                    <a:pt x="10" y="1"/>
                    <a:pt x="10" y="1"/>
                  </a:cubicBezTo>
                  <a:cubicBezTo>
                    <a:pt x="10" y="0"/>
                    <a:pt x="10" y="0"/>
                    <a:pt x="10" y="0"/>
                  </a:cubicBezTo>
                  <a:cubicBezTo>
                    <a:pt x="2" y="4"/>
                    <a:pt x="2" y="4"/>
                    <a:pt x="2" y="4"/>
                  </a:cubicBezTo>
                  <a:cubicBezTo>
                    <a:pt x="2" y="4"/>
                    <a:pt x="2" y="4"/>
                    <a:pt x="2" y="4"/>
                  </a:cubicBezTo>
                  <a:cubicBezTo>
                    <a:pt x="2" y="5"/>
                    <a:pt x="2" y="5"/>
                    <a:pt x="2" y="5"/>
                  </a:cubicBezTo>
                  <a:cubicBezTo>
                    <a:pt x="2" y="5"/>
                    <a:pt x="2" y="5"/>
                    <a:pt x="2" y="5"/>
                  </a:cubicBezTo>
                  <a:cubicBezTo>
                    <a:pt x="3" y="5"/>
                    <a:pt x="3" y="5"/>
                    <a:pt x="3" y="5"/>
                  </a:cubicBezTo>
                  <a:cubicBezTo>
                    <a:pt x="4" y="5"/>
                    <a:pt x="5" y="6"/>
                    <a:pt x="5" y="7"/>
                  </a:cubicBezTo>
                  <a:cubicBezTo>
                    <a:pt x="5" y="7"/>
                    <a:pt x="5" y="8"/>
                    <a:pt x="5" y="9"/>
                  </a:cubicBezTo>
                  <a:cubicBezTo>
                    <a:pt x="5" y="22"/>
                    <a:pt x="5" y="22"/>
                    <a:pt x="5" y="22"/>
                  </a:cubicBezTo>
                  <a:cubicBezTo>
                    <a:pt x="5" y="28"/>
                    <a:pt x="4" y="29"/>
                    <a:pt x="0" y="29"/>
                  </a:cubicBezTo>
                  <a:cubicBezTo>
                    <a:pt x="0" y="31"/>
                    <a:pt x="0" y="31"/>
                    <a:pt x="0" y="31"/>
                  </a:cubicBezTo>
                  <a:cubicBezTo>
                    <a:pt x="15" y="31"/>
                    <a:pt x="15" y="31"/>
                    <a:pt x="15" y="31"/>
                  </a:cubicBezTo>
                  <a:cubicBezTo>
                    <a:pt x="15" y="29"/>
                    <a:pt x="15" y="29"/>
                    <a:pt x="15" y="29"/>
                  </a:cubicBezTo>
                  <a:cubicBezTo>
                    <a:pt x="11" y="29"/>
                    <a:pt x="10" y="28"/>
                    <a:pt x="10" y="23"/>
                  </a:cubicBezTo>
                  <a:cubicBezTo>
                    <a:pt x="10" y="11"/>
                    <a:pt x="10" y="11"/>
                    <a:pt x="10" y="11"/>
                  </a:cubicBezTo>
                  <a:cubicBezTo>
                    <a:pt x="10" y="7"/>
                    <a:pt x="12" y="5"/>
                    <a:pt x="15" y="5"/>
                  </a:cubicBezTo>
                  <a:cubicBezTo>
                    <a:pt x="17" y="5"/>
                    <a:pt x="18" y="5"/>
                    <a:pt x="19" y="5"/>
                  </a:cubicBezTo>
                  <a:cubicBezTo>
                    <a:pt x="22" y="5"/>
                    <a:pt x="23" y="4"/>
                    <a:pt x="23"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28">
              <a:extLst>
                <a:ext uri="{FF2B5EF4-FFF2-40B4-BE49-F238E27FC236}">
                  <a16:creationId xmlns:a16="http://schemas.microsoft.com/office/drawing/2014/main" id="{C827D1D6-0A2A-47AC-B7F1-B5FEC00E196D}"/>
                </a:ext>
              </a:extLst>
            </p:cNvPr>
            <p:cNvSpPr>
              <a:spLocks noEditPoints="1"/>
            </p:cNvSpPr>
            <p:nvPr userDrawn="1"/>
          </p:nvSpPr>
          <p:spPr bwMode="auto">
            <a:xfrm>
              <a:off x="1208088" y="-1468438"/>
              <a:ext cx="104775" cy="114300"/>
            </a:xfrm>
            <a:custGeom>
              <a:avLst/>
              <a:gdLst>
                <a:gd name="T0" fmla="*/ 28 w 28"/>
                <a:gd name="T1" fmla="*/ 29 h 31"/>
                <a:gd name="T2" fmla="*/ 26 w 28"/>
                <a:gd name="T3" fmla="*/ 29 h 31"/>
                <a:gd name="T4" fmla="*/ 24 w 28"/>
                <a:gd name="T5" fmla="*/ 25 h 31"/>
                <a:gd name="T6" fmla="*/ 24 w 28"/>
                <a:gd name="T7" fmla="*/ 10 h 31"/>
                <a:gd name="T8" fmla="*/ 16 w 28"/>
                <a:gd name="T9" fmla="*/ 0 h 31"/>
                <a:gd name="T10" fmla="*/ 3 w 28"/>
                <a:gd name="T11" fmla="*/ 8 h 31"/>
                <a:gd name="T12" fmla="*/ 5 w 28"/>
                <a:gd name="T13" fmla="*/ 10 h 31"/>
                <a:gd name="T14" fmla="*/ 14 w 28"/>
                <a:gd name="T15" fmla="*/ 2 h 31"/>
                <a:gd name="T16" fmla="*/ 19 w 28"/>
                <a:gd name="T17" fmla="*/ 9 h 31"/>
                <a:gd name="T18" fmla="*/ 19 w 28"/>
                <a:gd name="T19" fmla="*/ 12 h 31"/>
                <a:gd name="T20" fmla="*/ 15 w 28"/>
                <a:gd name="T21" fmla="*/ 13 h 31"/>
                <a:gd name="T22" fmla="*/ 0 w 28"/>
                <a:gd name="T23" fmla="*/ 23 h 31"/>
                <a:gd name="T24" fmla="*/ 8 w 28"/>
                <a:gd name="T25" fmla="*/ 31 h 31"/>
                <a:gd name="T26" fmla="*/ 19 w 28"/>
                <a:gd name="T27" fmla="*/ 27 h 31"/>
                <a:gd name="T28" fmla="*/ 23 w 28"/>
                <a:gd name="T29" fmla="*/ 31 h 31"/>
                <a:gd name="T30" fmla="*/ 27 w 28"/>
                <a:gd name="T31" fmla="*/ 31 h 31"/>
                <a:gd name="T32" fmla="*/ 27 w 28"/>
                <a:gd name="T33" fmla="*/ 29 h 31"/>
                <a:gd name="T34" fmla="*/ 28 w 28"/>
                <a:gd name="T35" fmla="*/ 29 h 31"/>
                <a:gd name="T36" fmla="*/ 19 w 28"/>
                <a:gd name="T37" fmla="*/ 25 h 31"/>
                <a:gd name="T38" fmla="*/ 12 w 28"/>
                <a:gd name="T39" fmla="*/ 28 h 31"/>
                <a:gd name="T40" fmla="*/ 6 w 28"/>
                <a:gd name="T41" fmla="*/ 22 h 31"/>
                <a:gd name="T42" fmla="*/ 16 w 28"/>
                <a:gd name="T43" fmla="*/ 15 h 31"/>
                <a:gd name="T44" fmla="*/ 19 w 28"/>
                <a:gd name="T45" fmla="*/ 14 h 31"/>
                <a:gd name="T46" fmla="*/ 19 w 28"/>
                <a:gd name="T47"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31">
                  <a:moveTo>
                    <a:pt x="28" y="29"/>
                  </a:moveTo>
                  <a:cubicBezTo>
                    <a:pt x="27" y="29"/>
                    <a:pt x="26" y="29"/>
                    <a:pt x="26" y="29"/>
                  </a:cubicBezTo>
                  <a:cubicBezTo>
                    <a:pt x="25" y="28"/>
                    <a:pt x="24" y="27"/>
                    <a:pt x="24" y="25"/>
                  </a:cubicBezTo>
                  <a:cubicBezTo>
                    <a:pt x="24" y="10"/>
                    <a:pt x="24" y="10"/>
                    <a:pt x="24" y="10"/>
                  </a:cubicBezTo>
                  <a:cubicBezTo>
                    <a:pt x="24" y="3"/>
                    <a:pt x="21" y="0"/>
                    <a:pt x="16" y="0"/>
                  </a:cubicBezTo>
                  <a:cubicBezTo>
                    <a:pt x="10" y="0"/>
                    <a:pt x="3" y="5"/>
                    <a:pt x="3" y="8"/>
                  </a:cubicBezTo>
                  <a:cubicBezTo>
                    <a:pt x="3" y="9"/>
                    <a:pt x="4" y="10"/>
                    <a:pt x="5" y="10"/>
                  </a:cubicBezTo>
                  <a:cubicBezTo>
                    <a:pt x="10" y="10"/>
                    <a:pt x="7" y="2"/>
                    <a:pt x="14" y="2"/>
                  </a:cubicBezTo>
                  <a:cubicBezTo>
                    <a:pt x="17" y="2"/>
                    <a:pt x="19" y="3"/>
                    <a:pt x="19" y="9"/>
                  </a:cubicBezTo>
                  <a:cubicBezTo>
                    <a:pt x="19" y="12"/>
                    <a:pt x="19" y="12"/>
                    <a:pt x="19" y="12"/>
                  </a:cubicBezTo>
                  <a:cubicBezTo>
                    <a:pt x="15" y="13"/>
                    <a:pt x="15" y="13"/>
                    <a:pt x="15" y="13"/>
                  </a:cubicBezTo>
                  <a:cubicBezTo>
                    <a:pt x="6" y="15"/>
                    <a:pt x="1" y="18"/>
                    <a:pt x="0" y="23"/>
                  </a:cubicBezTo>
                  <a:cubicBezTo>
                    <a:pt x="0" y="28"/>
                    <a:pt x="4" y="31"/>
                    <a:pt x="8" y="31"/>
                  </a:cubicBezTo>
                  <a:cubicBezTo>
                    <a:pt x="11" y="31"/>
                    <a:pt x="15" y="30"/>
                    <a:pt x="19" y="27"/>
                  </a:cubicBezTo>
                  <a:cubicBezTo>
                    <a:pt x="19" y="29"/>
                    <a:pt x="20" y="31"/>
                    <a:pt x="23" y="31"/>
                  </a:cubicBezTo>
                  <a:cubicBezTo>
                    <a:pt x="25" y="31"/>
                    <a:pt x="26" y="31"/>
                    <a:pt x="27" y="31"/>
                  </a:cubicBezTo>
                  <a:cubicBezTo>
                    <a:pt x="27" y="29"/>
                    <a:pt x="27" y="29"/>
                    <a:pt x="27" y="29"/>
                  </a:cubicBezTo>
                  <a:cubicBezTo>
                    <a:pt x="28" y="29"/>
                    <a:pt x="28" y="29"/>
                    <a:pt x="28" y="29"/>
                  </a:cubicBezTo>
                  <a:close/>
                  <a:moveTo>
                    <a:pt x="19" y="25"/>
                  </a:moveTo>
                  <a:cubicBezTo>
                    <a:pt x="17" y="27"/>
                    <a:pt x="15" y="28"/>
                    <a:pt x="12" y="28"/>
                  </a:cubicBezTo>
                  <a:cubicBezTo>
                    <a:pt x="8" y="28"/>
                    <a:pt x="6" y="26"/>
                    <a:pt x="6" y="22"/>
                  </a:cubicBezTo>
                  <a:cubicBezTo>
                    <a:pt x="6" y="18"/>
                    <a:pt x="10" y="16"/>
                    <a:pt x="16" y="15"/>
                  </a:cubicBezTo>
                  <a:cubicBezTo>
                    <a:pt x="19" y="14"/>
                    <a:pt x="19" y="14"/>
                    <a:pt x="19" y="14"/>
                  </a:cubicBezTo>
                  <a:lnTo>
                    <a:pt x="19" y="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29">
              <a:extLst>
                <a:ext uri="{FF2B5EF4-FFF2-40B4-BE49-F238E27FC236}">
                  <a16:creationId xmlns:a16="http://schemas.microsoft.com/office/drawing/2014/main" id="{EB4287D0-DEB0-4E80-9003-0E2C1F46F8F0}"/>
                </a:ext>
              </a:extLst>
            </p:cNvPr>
            <p:cNvSpPr>
              <a:spLocks/>
            </p:cNvSpPr>
            <p:nvPr userDrawn="1"/>
          </p:nvSpPr>
          <p:spPr bwMode="auto">
            <a:xfrm>
              <a:off x="1308101" y="-1471613"/>
              <a:ext cx="133350" cy="117475"/>
            </a:xfrm>
            <a:custGeom>
              <a:avLst/>
              <a:gdLst>
                <a:gd name="T0" fmla="*/ 36 w 36"/>
                <a:gd name="T1" fmla="*/ 30 h 32"/>
                <a:gd name="T2" fmla="*/ 31 w 36"/>
                <a:gd name="T3" fmla="*/ 23 h 32"/>
                <a:gd name="T4" fmla="*/ 31 w 36"/>
                <a:gd name="T5" fmla="*/ 12 h 32"/>
                <a:gd name="T6" fmla="*/ 21 w 36"/>
                <a:gd name="T7" fmla="*/ 1 h 32"/>
                <a:gd name="T8" fmla="*/ 11 w 36"/>
                <a:gd name="T9" fmla="*/ 5 h 32"/>
                <a:gd name="T10" fmla="*/ 11 w 36"/>
                <a:gd name="T11" fmla="*/ 1 h 32"/>
                <a:gd name="T12" fmla="*/ 11 w 36"/>
                <a:gd name="T13" fmla="*/ 1 h 32"/>
                <a:gd name="T14" fmla="*/ 10 w 36"/>
                <a:gd name="T15" fmla="*/ 0 h 32"/>
                <a:gd name="T16" fmla="*/ 10 w 36"/>
                <a:gd name="T17" fmla="*/ 0 h 32"/>
                <a:gd name="T18" fmla="*/ 2 w 36"/>
                <a:gd name="T19" fmla="*/ 4 h 32"/>
                <a:gd name="T20" fmla="*/ 2 w 36"/>
                <a:gd name="T21" fmla="*/ 4 h 32"/>
                <a:gd name="T22" fmla="*/ 3 w 36"/>
                <a:gd name="T23" fmla="*/ 5 h 32"/>
                <a:gd name="T24" fmla="*/ 3 w 36"/>
                <a:gd name="T25" fmla="*/ 5 h 32"/>
                <a:gd name="T26" fmla="*/ 5 w 36"/>
                <a:gd name="T27" fmla="*/ 8 h 32"/>
                <a:gd name="T28" fmla="*/ 6 w 36"/>
                <a:gd name="T29" fmla="*/ 9 h 32"/>
                <a:gd name="T30" fmla="*/ 6 w 36"/>
                <a:gd name="T31" fmla="*/ 23 h 32"/>
                <a:gd name="T32" fmla="*/ 1 w 36"/>
                <a:gd name="T33" fmla="*/ 30 h 32"/>
                <a:gd name="T34" fmla="*/ 0 w 36"/>
                <a:gd name="T35" fmla="*/ 30 h 32"/>
                <a:gd name="T36" fmla="*/ 0 w 36"/>
                <a:gd name="T37" fmla="*/ 32 h 32"/>
                <a:gd name="T38" fmla="*/ 2 w 36"/>
                <a:gd name="T39" fmla="*/ 32 h 32"/>
                <a:gd name="T40" fmla="*/ 16 w 36"/>
                <a:gd name="T41" fmla="*/ 32 h 32"/>
                <a:gd name="T42" fmla="*/ 16 w 36"/>
                <a:gd name="T43" fmla="*/ 30 h 32"/>
                <a:gd name="T44" fmla="*/ 11 w 36"/>
                <a:gd name="T45" fmla="*/ 23 h 32"/>
                <a:gd name="T46" fmla="*/ 11 w 36"/>
                <a:gd name="T47" fmla="*/ 8 h 32"/>
                <a:gd name="T48" fmla="*/ 18 w 36"/>
                <a:gd name="T49" fmla="*/ 4 h 32"/>
                <a:gd name="T50" fmla="*/ 26 w 36"/>
                <a:gd name="T51" fmla="*/ 13 h 32"/>
                <a:gd name="T52" fmla="*/ 26 w 36"/>
                <a:gd name="T53" fmla="*/ 23 h 32"/>
                <a:gd name="T54" fmla="*/ 21 w 36"/>
                <a:gd name="T55" fmla="*/ 30 h 32"/>
                <a:gd name="T56" fmla="*/ 21 w 36"/>
                <a:gd name="T57" fmla="*/ 32 h 32"/>
                <a:gd name="T58" fmla="*/ 36 w 36"/>
                <a:gd name="T59" fmla="*/ 32 h 32"/>
                <a:gd name="T60" fmla="*/ 36 w 36"/>
                <a:gd name="T61" fmla="*/ 30 h 32"/>
                <a:gd name="T62" fmla="*/ 36 w 36"/>
                <a:gd name="T63"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2">
                  <a:moveTo>
                    <a:pt x="36" y="30"/>
                  </a:moveTo>
                  <a:cubicBezTo>
                    <a:pt x="32" y="30"/>
                    <a:pt x="31" y="29"/>
                    <a:pt x="31" y="23"/>
                  </a:cubicBezTo>
                  <a:cubicBezTo>
                    <a:pt x="31" y="12"/>
                    <a:pt x="31" y="12"/>
                    <a:pt x="31" y="12"/>
                  </a:cubicBezTo>
                  <a:cubicBezTo>
                    <a:pt x="31" y="3"/>
                    <a:pt x="25" y="1"/>
                    <a:pt x="21" y="1"/>
                  </a:cubicBezTo>
                  <a:cubicBezTo>
                    <a:pt x="16" y="1"/>
                    <a:pt x="13" y="4"/>
                    <a:pt x="11" y="5"/>
                  </a:cubicBezTo>
                  <a:cubicBezTo>
                    <a:pt x="11" y="1"/>
                    <a:pt x="11" y="1"/>
                    <a:pt x="11" y="1"/>
                  </a:cubicBezTo>
                  <a:cubicBezTo>
                    <a:pt x="11" y="1"/>
                    <a:pt x="11" y="1"/>
                    <a:pt x="11" y="1"/>
                  </a:cubicBezTo>
                  <a:cubicBezTo>
                    <a:pt x="10" y="0"/>
                    <a:pt x="10" y="0"/>
                    <a:pt x="10" y="0"/>
                  </a:cubicBezTo>
                  <a:cubicBezTo>
                    <a:pt x="10" y="0"/>
                    <a:pt x="10" y="0"/>
                    <a:pt x="10" y="0"/>
                  </a:cubicBezTo>
                  <a:cubicBezTo>
                    <a:pt x="2" y="4"/>
                    <a:pt x="2" y="4"/>
                    <a:pt x="2" y="4"/>
                  </a:cubicBezTo>
                  <a:cubicBezTo>
                    <a:pt x="2" y="4"/>
                    <a:pt x="2" y="4"/>
                    <a:pt x="2" y="4"/>
                  </a:cubicBezTo>
                  <a:cubicBezTo>
                    <a:pt x="3" y="5"/>
                    <a:pt x="3" y="5"/>
                    <a:pt x="3" y="5"/>
                  </a:cubicBezTo>
                  <a:cubicBezTo>
                    <a:pt x="3" y="5"/>
                    <a:pt x="3" y="5"/>
                    <a:pt x="3" y="5"/>
                  </a:cubicBezTo>
                  <a:cubicBezTo>
                    <a:pt x="5" y="5"/>
                    <a:pt x="5" y="7"/>
                    <a:pt x="5" y="8"/>
                  </a:cubicBezTo>
                  <a:cubicBezTo>
                    <a:pt x="5" y="8"/>
                    <a:pt x="6" y="9"/>
                    <a:pt x="6" y="9"/>
                  </a:cubicBezTo>
                  <a:cubicBezTo>
                    <a:pt x="6" y="23"/>
                    <a:pt x="6" y="23"/>
                    <a:pt x="6" y="23"/>
                  </a:cubicBezTo>
                  <a:cubicBezTo>
                    <a:pt x="6" y="29"/>
                    <a:pt x="5" y="30"/>
                    <a:pt x="1" y="30"/>
                  </a:cubicBezTo>
                  <a:cubicBezTo>
                    <a:pt x="1" y="30"/>
                    <a:pt x="1" y="30"/>
                    <a:pt x="0" y="30"/>
                  </a:cubicBezTo>
                  <a:cubicBezTo>
                    <a:pt x="0" y="32"/>
                    <a:pt x="0" y="32"/>
                    <a:pt x="0" y="32"/>
                  </a:cubicBezTo>
                  <a:cubicBezTo>
                    <a:pt x="1" y="32"/>
                    <a:pt x="2" y="32"/>
                    <a:pt x="2" y="32"/>
                  </a:cubicBezTo>
                  <a:cubicBezTo>
                    <a:pt x="16" y="32"/>
                    <a:pt x="16" y="32"/>
                    <a:pt x="16" y="32"/>
                  </a:cubicBezTo>
                  <a:cubicBezTo>
                    <a:pt x="16" y="30"/>
                    <a:pt x="16" y="30"/>
                    <a:pt x="16" y="30"/>
                  </a:cubicBezTo>
                  <a:cubicBezTo>
                    <a:pt x="12" y="30"/>
                    <a:pt x="11" y="29"/>
                    <a:pt x="11" y="23"/>
                  </a:cubicBezTo>
                  <a:cubicBezTo>
                    <a:pt x="11" y="8"/>
                    <a:pt x="11" y="8"/>
                    <a:pt x="11" y="8"/>
                  </a:cubicBezTo>
                  <a:cubicBezTo>
                    <a:pt x="12" y="6"/>
                    <a:pt x="15" y="4"/>
                    <a:pt x="18" y="4"/>
                  </a:cubicBezTo>
                  <a:cubicBezTo>
                    <a:pt x="23" y="4"/>
                    <a:pt x="26" y="7"/>
                    <a:pt x="26" y="13"/>
                  </a:cubicBezTo>
                  <a:cubicBezTo>
                    <a:pt x="26" y="23"/>
                    <a:pt x="26" y="23"/>
                    <a:pt x="26" y="23"/>
                  </a:cubicBezTo>
                  <a:cubicBezTo>
                    <a:pt x="26" y="29"/>
                    <a:pt x="25" y="30"/>
                    <a:pt x="21" y="30"/>
                  </a:cubicBezTo>
                  <a:cubicBezTo>
                    <a:pt x="21" y="32"/>
                    <a:pt x="21" y="32"/>
                    <a:pt x="21" y="32"/>
                  </a:cubicBezTo>
                  <a:cubicBezTo>
                    <a:pt x="36" y="32"/>
                    <a:pt x="36" y="32"/>
                    <a:pt x="36" y="32"/>
                  </a:cubicBezTo>
                  <a:cubicBezTo>
                    <a:pt x="36" y="30"/>
                    <a:pt x="36" y="30"/>
                    <a:pt x="36" y="30"/>
                  </a:cubicBezTo>
                  <a:cubicBezTo>
                    <a:pt x="36" y="30"/>
                    <a:pt x="36" y="30"/>
                    <a:pt x="36" y="3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30">
              <a:extLst>
                <a:ext uri="{FF2B5EF4-FFF2-40B4-BE49-F238E27FC236}">
                  <a16:creationId xmlns:a16="http://schemas.microsoft.com/office/drawing/2014/main" id="{FDB04FC3-7C1B-411F-8D0D-E0696D6F9F04}"/>
                </a:ext>
              </a:extLst>
            </p:cNvPr>
            <p:cNvSpPr>
              <a:spLocks/>
            </p:cNvSpPr>
            <p:nvPr userDrawn="1"/>
          </p:nvSpPr>
          <p:spPr bwMode="auto">
            <a:xfrm>
              <a:off x="1441451" y="-1538288"/>
              <a:ext cx="130175" cy="184150"/>
            </a:xfrm>
            <a:custGeom>
              <a:avLst/>
              <a:gdLst>
                <a:gd name="T0" fmla="*/ 35 w 35"/>
                <a:gd name="T1" fmla="*/ 48 h 50"/>
                <a:gd name="T2" fmla="*/ 28 w 35"/>
                <a:gd name="T3" fmla="*/ 44 h 50"/>
                <a:gd name="T4" fmla="*/ 16 w 35"/>
                <a:gd name="T5" fmla="*/ 31 h 50"/>
                <a:gd name="T6" fmla="*/ 31 w 35"/>
                <a:gd name="T7" fmla="*/ 21 h 50"/>
                <a:gd name="T8" fmla="*/ 31 w 35"/>
                <a:gd name="T9" fmla="*/ 20 h 50"/>
                <a:gd name="T10" fmla="*/ 18 w 35"/>
                <a:gd name="T11" fmla="*/ 20 h 50"/>
                <a:gd name="T12" fmla="*/ 18 w 35"/>
                <a:gd name="T13" fmla="*/ 21 h 50"/>
                <a:gd name="T14" fmla="*/ 21 w 35"/>
                <a:gd name="T15" fmla="*/ 23 h 50"/>
                <a:gd name="T16" fmla="*/ 9 w 35"/>
                <a:gd name="T17" fmla="*/ 33 h 50"/>
                <a:gd name="T18" fmla="*/ 9 w 35"/>
                <a:gd name="T19" fmla="*/ 2 h 50"/>
                <a:gd name="T20" fmla="*/ 9 w 35"/>
                <a:gd name="T21" fmla="*/ 1 h 50"/>
                <a:gd name="T22" fmla="*/ 9 w 35"/>
                <a:gd name="T23" fmla="*/ 0 h 50"/>
                <a:gd name="T24" fmla="*/ 0 w 35"/>
                <a:gd name="T25" fmla="*/ 4 h 50"/>
                <a:gd name="T26" fmla="*/ 0 w 35"/>
                <a:gd name="T27" fmla="*/ 4 h 50"/>
                <a:gd name="T28" fmla="*/ 1 w 35"/>
                <a:gd name="T29" fmla="*/ 5 h 50"/>
                <a:gd name="T30" fmla="*/ 1 w 35"/>
                <a:gd name="T31" fmla="*/ 5 h 50"/>
                <a:gd name="T32" fmla="*/ 4 w 35"/>
                <a:gd name="T33" fmla="*/ 8 h 50"/>
                <a:gd name="T34" fmla="*/ 4 w 35"/>
                <a:gd name="T35" fmla="*/ 11 h 50"/>
                <a:gd name="T36" fmla="*/ 4 w 35"/>
                <a:gd name="T37" fmla="*/ 41 h 50"/>
                <a:gd name="T38" fmla="*/ 0 w 35"/>
                <a:gd name="T39" fmla="*/ 48 h 50"/>
                <a:gd name="T40" fmla="*/ 0 w 35"/>
                <a:gd name="T41" fmla="*/ 48 h 50"/>
                <a:gd name="T42" fmla="*/ 0 w 35"/>
                <a:gd name="T43" fmla="*/ 50 h 50"/>
                <a:gd name="T44" fmla="*/ 0 w 35"/>
                <a:gd name="T45" fmla="*/ 50 h 50"/>
                <a:gd name="T46" fmla="*/ 14 w 35"/>
                <a:gd name="T47" fmla="*/ 50 h 50"/>
                <a:gd name="T48" fmla="*/ 14 w 35"/>
                <a:gd name="T49" fmla="*/ 48 h 50"/>
                <a:gd name="T50" fmla="*/ 9 w 35"/>
                <a:gd name="T51" fmla="*/ 41 h 50"/>
                <a:gd name="T52" fmla="*/ 9 w 35"/>
                <a:gd name="T53" fmla="*/ 36 h 50"/>
                <a:gd name="T54" fmla="*/ 12 w 35"/>
                <a:gd name="T55" fmla="*/ 34 h 50"/>
                <a:gd name="T56" fmla="*/ 23 w 35"/>
                <a:gd name="T57" fmla="*/ 47 h 50"/>
                <a:gd name="T58" fmla="*/ 19 w 35"/>
                <a:gd name="T59" fmla="*/ 48 h 50"/>
                <a:gd name="T60" fmla="*/ 19 w 35"/>
                <a:gd name="T61" fmla="*/ 50 h 50"/>
                <a:gd name="T62" fmla="*/ 34 w 35"/>
                <a:gd name="T63" fmla="*/ 50 h 50"/>
                <a:gd name="T64" fmla="*/ 34 w 35"/>
                <a:gd name="T65" fmla="*/ 48 h 50"/>
                <a:gd name="T66" fmla="*/ 35 w 35"/>
                <a:gd name="T67"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50">
                  <a:moveTo>
                    <a:pt x="35" y="48"/>
                  </a:moveTo>
                  <a:cubicBezTo>
                    <a:pt x="32" y="48"/>
                    <a:pt x="30" y="46"/>
                    <a:pt x="28" y="44"/>
                  </a:cubicBezTo>
                  <a:cubicBezTo>
                    <a:pt x="16" y="31"/>
                    <a:pt x="16" y="31"/>
                    <a:pt x="16" y="31"/>
                  </a:cubicBezTo>
                  <a:cubicBezTo>
                    <a:pt x="25" y="24"/>
                    <a:pt x="27" y="22"/>
                    <a:pt x="31" y="21"/>
                  </a:cubicBezTo>
                  <a:cubicBezTo>
                    <a:pt x="31" y="20"/>
                    <a:pt x="31" y="20"/>
                    <a:pt x="31" y="20"/>
                  </a:cubicBezTo>
                  <a:cubicBezTo>
                    <a:pt x="18" y="20"/>
                    <a:pt x="18" y="20"/>
                    <a:pt x="18" y="20"/>
                  </a:cubicBezTo>
                  <a:cubicBezTo>
                    <a:pt x="18" y="21"/>
                    <a:pt x="18" y="21"/>
                    <a:pt x="18" y="21"/>
                  </a:cubicBezTo>
                  <a:cubicBezTo>
                    <a:pt x="20" y="21"/>
                    <a:pt x="21" y="22"/>
                    <a:pt x="21" y="23"/>
                  </a:cubicBezTo>
                  <a:cubicBezTo>
                    <a:pt x="21" y="26"/>
                    <a:pt x="12" y="32"/>
                    <a:pt x="9" y="33"/>
                  </a:cubicBezTo>
                  <a:cubicBezTo>
                    <a:pt x="9" y="2"/>
                    <a:pt x="9" y="2"/>
                    <a:pt x="9" y="2"/>
                  </a:cubicBezTo>
                  <a:cubicBezTo>
                    <a:pt x="9" y="2"/>
                    <a:pt x="9" y="1"/>
                    <a:pt x="9" y="1"/>
                  </a:cubicBezTo>
                  <a:cubicBezTo>
                    <a:pt x="9" y="0"/>
                    <a:pt x="9" y="0"/>
                    <a:pt x="9" y="0"/>
                  </a:cubicBezTo>
                  <a:cubicBezTo>
                    <a:pt x="0" y="4"/>
                    <a:pt x="0" y="4"/>
                    <a:pt x="0" y="4"/>
                  </a:cubicBezTo>
                  <a:cubicBezTo>
                    <a:pt x="0" y="4"/>
                    <a:pt x="0" y="4"/>
                    <a:pt x="0" y="4"/>
                  </a:cubicBezTo>
                  <a:cubicBezTo>
                    <a:pt x="1" y="5"/>
                    <a:pt x="1" y="5"/>
                    <a:pt x="1" y="5"/>
                  </a:cubicBezTo>
                  <a:cubicBezTo>
                    <a:pt x="1" y="5"/>
                    <a:pt x="1" y="5"/>
                    <a:pt x="1" y="5"/>
                  </a:cubicBezTo>
                  <a:cubicBezTo>
                    <a:pt x="3" y="4"/>
                    <a:pt x="4" y="6"/>
                    <a:pt x="4" y="8"/>
                  </a:cubicBezTo>
                  <a:cubicBezTo>
                    <a:pt x="4" y="8"/>
                    <a:pt x="4" y="9"/>
                    <a:pt x="4" y="11"/>
                  </a:cubicBezTo>
                  <a:cubicBezTo>
                    <a:pt x="4" y="41"/>
                    <a:pt x="4" y="41"/>
                    <a:pt x="4" y="41"/>
                  </a:cubicBezTo>
                  <a:cubicBezTo>
                    <a:pt x="4" y="47"/>
                    <a:pt x="3" y="48"/>
                    <a:pt x="0" y="48"/>
                  </a:cubicBezTo>
                  <a:cubicBezTo>
                    <a:pt x="0" y="48"/>
                    <a:pt x="0" y="48"/>
                    <a:pt x="0" y="48"/>
                  </a:cubicBezTo>
                  <a:cubicBezTo>
                    <a:pt x="0" y="50"/>
                    <a:pt x="0" y="50"/>
                    <a:pt x="0" y="50"/>
                  </a:cubicBezTo>
                  <a:cubicBezTo>
                    <a:pt x="0" y="50"/>
                    <a:pt x="0" y="50"/>
                    <a:pt x="0" y="50"/>
                  </a:cubicBezTo>
                  <a:cubicBezTo>
                    <a:pt x="14" y="50"/>
                    <a:pt x="14" y="50"/>
                    <a:pt x="14" y="50"/>
                  </a:cubicBezTo>
                  <a:cubicBezTo>
                    <a:pt x="14" y="48"/>
                    <a:pt x="14" y="48"/>
                    <a:pt x="14" y="48"/>
                  </a:cubicBezTo>
                  <a:cubicBezTo>
                    <a:pt x="10" y="48"/>
                    <a:pt x="9" y="47"/>
                    <a:pt x="9" y="41"/>
                  </a:cubicBezTo>
                  <a:cubicBezTo>
                    <a:pt x="9" y="36"/>
                    <a:pt x="9" y="36"/>
                    <a:pt x="9" y="36"/>
                  </a:cubicBezTo>
                  <a:cubicBezTo>
                    <a:pt x="12" y="34"/>
                    <a:pt x="12" y="34"/>
                    <a:pt x="12" y="34"/>
                  </a:cubicBezTo>
                  <a:cubicBezTo>
                    <a:pt x="15" y="37"/>
                    <a:pt x="23" y="45"/>
                    <a:pt x="23" y="47"/>
                  </a:cubicBezTo>
                  <a:cubicBezTo>
                    <a:pt x="23" y="48"/>
                    <a:pt x="22" y="48"/>
                    <a:pt x="19" y="48"/>
                  </a:cubicBezTo>
                  <a:cubicBezTo>
                    <a:pt x="19" y="50"/>
                    <a:pt x="19" y="50"/>
                    <a:pt x="19" y="50"/>
                  </a:cubicBezTo>
                  <a:cubicBezTo>
                    <a:pt x="34" y="50"/>
                    <a:pt x="34" y="50"/>
                    <a:pt x="34" y="50"/>
                  </a:cubicBezTo>
                  <a:cubicBezTo>
                    <a:pt x="34" y="48"/>
                    <a:pt x="34" y="48"/>
                    <a:pt x="34" y="48"/>
                  </a:cubicBezTo>
                  <a:cubicBezTo>
                    <a:pt x="34" y="48"/>
                    <a:pt x="34" y="48"/>
                    <a:pt x="35" y="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31">
              <a:extLst>
                <a:ext uri="{FF2B5EF4-FFF2-40B4-BE49-F238E27FC236}">
                  <a16:creationId xmlns:a16="http://schemas.microsoft.com/office/drawing/2014/main" id="{B82588F8-68C0-47CD-9A91-85BA759D2AD3}"/>
                </a:ext>
              </a:extLst>
            </p:cNvPr>
            <p:cNvSpPr>
              <a:spLocks/>
            </p:cNvSpPr>
            <p:nvPr userDrawn="1"/>
          </p:nvSpPr>
          <p:spPr bwMode="auto">
            <a:xfrm>
              <a:off x="1563688" y="-1538288"/>
              <a:ext cx="55563" cy="184150"/>
            </a:xfrm>
            <a:custGeom>
              <a:avLst/>
              <a:gdLst>
                <a:gd name="T0" fmla="*/ 10 w 15"/>
                <a:gd name="T1" fmla="*/ 41 h 50"/>
                <a:gd name="T2" fmla="*/ 10 w 15"/>
                <a:gd name="T3" fmla="*/ 2 h 50"/>
                <a:gd name="T4" fmla="*/ 10 w 15"/>
                <a:gd name="T5" fmla="*/ 1 h 50"/>
                <a:gd name="T6" fmla="*/ 9 w 15"/>
                <a:gd name="T7" fmla="*/ 0 h 50"/>
                <a:gd name="T8" fmla="*/ 9 w 15"/>
                <a:gd name="T9" fmla="*/ 0 h 50"/>
                <a:gd name="T10" fmla="*/ 1 w 15"/>
                <a:gd name="T11" fmla="*/ 4 h 50"/>
                <a:gd name="T12" fmla="*/ 1 w 15"/>
                <a:gd name="T13" fmla="*/ 5 h 50"/>
                <a:gd name="T14" fmla="*/ 1 w 15"/>
                <a:gd name="T15" fmla="*/ 5 h 50"/>
                <a:gd name="T16" fmla="*/ 4 w 15"/>
                <a:gd name="T17" fmla="*/ 8 h 50"/>
                <a:gd name="T18" fmla="*/ 5 w 15"/>
                <a:gd name="T19" fmla="*/ 11 h 50"/>
                <a:gd name="T20" fmla="*/ 5 w 15"/>
                <a:gd name="T21" fmla="*/ 41 h 50"/>
                <a:gd name="T22" fmla="*/ 1 w 15"/>
                <a:gd name="T23" fmla="*/ 48 h 50"/>
                <a:gd name="T24" fmla="*/ 0 w 15"/>
                <a:gd name="T25" fmla="*/ 48 h 50"/>
                <a:gd name="T26" fmla="*/ 0 w 15"/>
                <a:gd name="T27" fmla="*/ 50 h 50"/>
                <a:gd name="T28" fmla="*/ 1 w 15"/>
                <a:gd name="T29" fmla="*/ 50 h 50"/>
                <a:gd name="T30" fmla="*/ 15 w 15"/>
                <a:gd name="T31" fmla="*/ 50 h 50"/>
                <a:gd name="T32" fmla="*/ 15 w 15"/>
                <a:gd name="T33" fmla="*/ 48 h 50"/>
                <a:gd name="T34" fmla="*/ 10 w 15"/>
                <a:gd name="T35" fmla="*/ 4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50">
                  <a:moveTo>
                    <a:pt x="10" y="41"/>
                  </a:moveTo>
                  <a:cubicBezTo>
                    <a:pt x="10" y="2"/>
                    <a:pt x="10" y="2"/>
                    <a:pt x="10" y="2"/>
                  </a:cubicBezTo>
                  <a:cubicBezTo>
                    <a:pt x="10" y="2"/>
                    <a:pt x="10" y="1"/>
                    <a:pt x="10" y="1"/>
                  </a:cubicBezTo>
                  <a:cubicBezTo>
                    <a:pt x="9" y="0"/>
                    <a:pt x="9" y="0"/>
                    <a:pt x="9" y="0"/>
                  </a:cubicBezTo>
                  <a:cubicBezTo>
                    <a:pt x="9" y="0"/>
                    <a:pt x="9" y="0"/>
                    <a:pt x="9" y="0"/>
                  </a:cubicBezTo>
                  <a:cubicBezTo>
                    <a:pt x="1" y="4"/>
                    <a:pt x="1" y="4"/>
                    <a:pt x="1" y="4"/>
                  </a:cubicBezTo>
                  <a:cubicBezTo>
                    <a:pt x="1" y="5"/>
                    <a:pt x="1" y="5"/>
                    <a:pt x="1" y="5"/>
                  </a:cubicBezTo>
                  <a:cubicBezTo>
                    <a:pt x="1" y="5"/>
                    <a:pt x="1" y="5"/>
                    <a:pt x="1" y="5"/>
                  </a:cubicBezTo>
                  <a:cubicBezTo>
                    <a:pt x="4" y="4"/>
                    <a:pt x="4" y="6"/>
                    <a:pt x="4" y="8"/>
                  </a:cubicBezTo>
                  <a:cubicBezTo>
                    <a:pt x="5" y="9"/>
                    <a:pt x="5" y="9"/>
                    <a:pt x="5" y="11"/>
                  </a:cubicBezTo>
                  <a:cubicBezTo>
                    <a:pt x="5" y="41"/>
                    <a:pt x="5" y="41"/>
                    <a:pt x="5" y="41"/>
                  </a:cubicBezTo>
                  <a:cubicBezTo>
                    <a:pt x="5" y="47"/>
                    <a:pt x="4" y="48"/>
                    <a:pt x="1" y="48"/>
                  </a:cubicBezTo>
                  <a:cubicBezTo>
                    <a:pt x="1" y="48"/>
                    <a:pt x="0" y="48"/>
                    <a:pt x="0" y="48"/>
                  </a:cubicBezTo>
                  <a:cubicBezTo>
                    <a:pt x="0" y="50"/>
                    <a:pt x="0" y="50"/>
                    <a:pt x="0" y="50"/>
                  </a:cubicBezTo>
                  <a:cubicBezTo>
                    <a:pt x="1" y="50"/>
                    <a:pt x="1" y="50"/>
                    <a:pt x="1" y="50"/>
                  </a:cubicBezTo>
                  <a:cubicBezTo>
                    <a:pt x="15" y="50"/>
                    <a:pt x="15" y="50"/>
                    <a:pt x="15" y="50"/>
                  </a:cubicBezTo>
                  <a:cubicBezTo>
                    <a:pt x="15" y="48"/>
                    <a:pt x="15" y="48"/>
                    <a:pt x="15" y="48"/>
                  </a:cubicBezTo>
                  <a:cubicBezTo>
                    <a:pt x="11" y="48"/>
                    <a:pt x="10" y="47"/>
                    <a:pt x="10"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32">
              <a:extLst>
                <a:ext uri="{FF2B5EF4-FFF2-40B4-BE49-F238E27FC236}">
                  <a16:creationId xmlns:a16="http://schemas.microsoft.com/office/drawing/2014/main" id="{5730E6BC-2E8A-4C0E-B99F-2CD6DD4518F4}"/>
                </a:ext>
              </a:extLst>
            </p:cNvPr>
            <p:cNvSpPr>
              <a:spLocks/>
            </p:cNvSpPr>
            <p:nvPr userDrawn="1"/>
          </p:nvSpPr>
          <p:spPr bwMode="auto">
            <a:xfrm>
              <a:off x="1622426" y="-1468438"/>
              <a:ext cx="55563" cy="114300"/>
            </a:xfrm>
            <a:custGeom>
              <a:avLst/>
              <a:gdLst>
                <a:gd name="T0" fmla="*/ 10 w 15"/>
                <a:gd name="T1" fmla="*/ 23 h 31"/>
                <a:gd name="T2" fmla="*/ 10 w 15"/>
                <a:gd name="T3" fmla="*/ 7 h 31"/>
                <a:gd name="T4" fmla="*/ 10 w 15"/>
                <a:gd name="T5" fmla="*/ 1 h 31"/>
                <a:gd name="T6" fmla="*/ 9 w 15"/>
                <a:gd name="T7" fmla="*/ 0 h 31"/>
                <a:gd name="T8" fmla="*/ 1 w 15"/>
                <a:gd name="T9" fmla="*/ 4 h 31"/>
                <a:gd name="T10" fmla="*/ 1 w 15"/>
                <a:gd name="T11" fmla="*/ 4 h 31"/>
                <a:gd name="T12" fmla="*/ 1 w 15"/>
                <a:gd name="T13" fmla="*/ 5 h 31"/>
                <a:gd name="T14" fmla="*/ 2 w 15"/>
                <a:gd name="T15" fmla="*/ 5 h 31"/>
                <a:gd name="T16" fmla="*/ 4 w 15"/>
                <a:gd name="T17" fmla="*/ 6 h 31"/>
                <a:gd name="T18" fmla="*/ 5 w 15"/>
                <a:gd name="T19" fmla="*/ 12 h 31"/>
                <a:gd name="T20" fmla="*/ 5 w 15"/>
                <a:gd name="T21" fmla="*/ 23 h 31"/>
                <a:gd name="T22" fmla="*/ 0 w 15"/>
                <a:gd name="T23" fmla="*/ 29 h 31"/>
                <a:gd name="T24" fmla="*/ 0 w 15"/>
                <a:gd name="T25" fmla="*/ 31 h 31"/>
                <a:gd name="T26" fmla="*/ 15 w 15"/>
                <a:gd name="T27" fmla="*/ 31 h 31"/>
                <a:gd name="T28" fmla="*/ 15 w 15"/>
                <a:gd name="T29" fmla="*/ 29 h 31"/>
                <a:gd name="T30" fmla="*/ 10 w 15"/>
                <a:gd name="T31"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31">
                  <a:moveTo>
                    <a:pt x="10" y="23"/>
                  </a:moveTo>
                  <a:cubicBezTo>
                    <a:pt x="10" y="7"/>
                    <a:pt x="10" y="7"/>
                    <a:pt x="10" y="7"/>
                  </a:cubicBezTo>
                  <a:cubicBezTo>
                    <a:pt x="10" y="5"/>
                    <a:pt x="10" y="2"/>
                    <a:pt x="10" y="1"/>
                  </a:cubicBezTo>
                  <a:cubicBezTo>
                    <a:pt x="9" y="0"/>
                    <a:pt x="9" y="0"/>
                    <a:pt x="9" y="0"/>
                  </a:cubicBezTo>
                  <a:cubicBezTo>
                    <a:pt x="1" y="4"/>
                    <a:pt x="1" y="4"/>
                    <a:pt x="1" y="4"/>
                  </a:cubicBezTo>
                  <a:cubicBezTo>
                    <a:pt x="1" y="4"/>
                    <a:pt x="1" y="4"/>
                    <a:pt x="1" y="4"/>
                  </a:cubicBezTo>
                  <a:cubicBezTo>
                    <a:pt x="1" y="5"/>
                    <a:pt x="1" y="5"/>
                    <a:pt x="1" y="5"/>
                  </a:cubicBezTo>
                  <a:cubicBezTo>
                    <a:pt x="2" y="5"/>
                    <a:pt x="2" y="5"/>
                    <a:pt x="2" y="5"/>
                  </a:cubicBezTo>
                  <a:cubicBezTo>
                    <a:pt x="3" y="5"/>
                    <a:pt x="4" y="5"/>
                    <a:pt x="4" y="6"/>
                  </a:cubicBezTo>
                  <a:cubicBezTo>
                    <a:pt x="5" y="7"/>
                    <a:pt x="5" y="9"/>
                    <a:pt x="5" y="12"/>
                  </a:cubicBezTo>
                  <a:cubicBezTo>
                    <a:pt x="5" y="23"/>
                    <a:pt x="5" y="23"/>
                    <a:pt x="5" y="23"/>
                  </a:cubicBezTo>
                  <a:cubicBezTo>
                    <a:pt x="5" y="28"/>
                    <a:pt x="4" y="29"/>
                    <a:pt x="0" y="29"/>
                  </a:cubicBezTo>
                  <a:cubicBezTo>
                    <a:pt x="0" y="31"/>
                    <a:pt x="0" y="31"/>
                    <a:pt x="0" y="31"/>
                  </a:cubicBezTo>
                  <a:cubicBezTo>
                    <a:pt x="15" y="31"/>
                    <a:pt x="15" y="31"/>
                    <a:pt x="15" y="31"/>
                  </a:cubicBezTo>
                  <a:cubicBezTo>
                    <a:pt x="15" y="29"/>
                    <a:pt x="15" y="29"/>
                    <a:pt x="15" y="29"/>
                  </a:cubicBezTo>
                  <a:cubicBezTo>
                    <a:pt x="11" y="29"/>
                    <a:pt x="10" y="28"/>
                    <a:pt x="10"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33">
              <a:extLst>
                <a:ext uri="{FF2B5EF4-FFF2-40B4-BE49-F238E27FC236}">
                  <a16:creationId xmlns:a16="http://schemas.microsoft.com/office/drawing/2014/main" id="{5CB1D62D-C8C1-404A-B686-7582F67D4BC3}"/>
                </a:ext>
              </a:extLst>
            </p:cNvPr>
            <p:cNvSpPr>
              <a:spLocks/>
            </p:cNvSpPr>
            <p:nvPr userDrawn="1"/>
          </p:nvSpPr>
          <p:spPr bwMode="auto">
            <a:xfrm>
              <a:off x="1827213" y="-1538288"/>
              <a:ext cx="166688" cy="184150"/>
            </a:xfrm>
            <a:custGeom>
              <a:avLst/>
              <a:gdLst>
                <a:gd name="T0" fmla="*/ 27 w 45"/>
                <a:gd name="T1" fmla="*/ 49 h 50"/>
                <a:gd name="T2" fmla="*/ 8 w 45"/>
                <a:gd name="T3" fmla="*/ 26 h 50"/>
                <a:gd name="T4" fmla="*/ 25 w 45"/>
                <a:gd name="T5" fmla="*/ 2 h 50"/>
                <a:gd name="T6" fmla="*/ 42 w 45"/>
                <a:gd name="T7" fmla="*/ 16 h 50"/>
                <a:gd name="T8" fmla="*/ 43 w 45"/>
                <a:gd name="T9" fmla="*/ 16 h 50"/>
                <a:gd name="T10" fmla="*/ 44 w 45"/>
                <a:gd name="T11" fmla="*/ 6 h 50"/>
                <a:gd name="T12" fmla="*/ 25 w 45"/>
                <a:gd name="T13" fmla="*/ 0 h 50"/>
                <a:gd name="T14" fmla="*/ 0 w 45"/>
                <a:gd name="T15" fmla="*/ 26 h 50"/>
                <a:gd name="T16" fmla="*/ 26 w 45"/>
                <a:gd name="T17" fmla="*/ 50 h 50"/>
                <a:gd name="T18" fmla="*/ 44 w 45"/>
                <a:gd name="T19" fmla="*/ 44 h 50"/>
                <a:gd name="T20" fmla="*/ 45 w 45"/>
                <a:gd name="T21" fmla="*/ 36 h 50"/>
                <a:gd name="T22" fmla="*/ 43 w 45"/>
                <a:gd name="T23" fmla="*/ 36 h 50"/>
                <a:gd name="T24" fmla="*/ 27 w 45"/>
                <a:gd name="T25"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50">
                  <a:moveTo>
                    <a:pt x="27" y="49"/>
                  </a:moveTo>
                  <a:cubicBezTo>
                    <a:pt x="15" y="49"/>
                    <a:pt x="8" y="39"/>
                    <a:pt x="8" y="26"/>
                  </a:cubicBezTo>
                  <a:cubicBezTo>
                    <a:pt x="8" y="9"/>
                    <a:pt x="16" y="2"/>
                    <a:pt x="25" y="2"/>
                  </a:cubicBezTo>
                  <a:cubicBezTo>
                    <a:pt x="36" y="2"/>
                    <a:pt x="40" y="10"/>
                    <a:pt x="42" y="16"/>
                  </a:cubicBezTo>
                  <a:cubicBezTo>
                    <a:pt x="43" y="16"/>
                    <a:pt x="43" y="16"/>
                    <a:pt x="43" y="16"/>
                  </a:cubicBezTo>
                  <a:cubicBezTo>
                    <a:pt x="44" y="6"/>
                    <a:pt x="44" y="6"/>
                    <a:pt x="44" y="6"/>
                  </a:cubicBezTo>
                  <a:cubicBezTo>
                    <a:pt x="40" y="3"/>
                    <a:pt x="31" y="0"/>
                    <a:pt x="25" y="0"/>
                  </a:cubicBezTo>
                  <a:cubicBezTo>
                    <a:pt x="10" y="0"/>
                    <a:pt x="0" y="12"/>
                    <a:pt x="0" y="26"/>
                  </a:cubicBezTo>
                  <a:cubicBezTo>
                    <a:pt x="0" y="39"/>
                    <a:pt x="9" y="50"/>
                    <a:pt x="26" y="50"/>
                  </a:cubicBezTo>
                  <a:cubicBezTo>
                    <a:pt x="35" y="50"/>
                    <a:pt x="41" y="47"/>
                    <a:pt x="44" y="44"/>
                  </a:cubicBezTo>
                  <a:cubicBezTo>
                    <a:pt x="45" y="36"/>
                    <a:pt x="45" y="36"/>
                    <a:pt x="45" y="36"/>
                  </a:cubicBezTo>
                  <a:cubicBezTo>
                    <a:pt x="43" y="36"/>
                    <a:pt x="43" y="36"/>
                    <a:pt x="43" y="36"/>
                  </a:cubicBezTo>
                  <a:cubicBezTo>
                    <a:pt x="40" y="43"/>
                    <a:pt x="34" y="49"/>
                    <a:pt x="27"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34">
              <a:extLst>
                <a:ext uri="{FF2B5EF4-FFF2-40B4-BE49-F238E27FC236}">
                  <a16:creationId xmlns:a16="http://schemas.microsoft.com/office/drawing/2014/main" id="{C211C463-86FC-496D-B81D-0600D5371D67}"/>
                </a:ext>
              </a:extLst>
            </p:cNvPr>
            <p:cNvSpPr>
              <a:spLocks noEditPoints="1"/>
            </p:cNvSpPr>
            <p:nvPr userDrawn="1"/>
          </p:nvSpPr>
          <p:spPr bwMode="auto">
            <a:xfrm>
              <a:off x="2003426" y="-1468438"/>
              <a:ext cx="115888" cy="114300"/>
            </a:xfrm>
            <a:custGeom>
              <a:avLst/>
              <a:gdLst>
                <a:gd name="T0" fmla="*/ 16 w 31"/>
                <a:gd name="T1" fmla="*/ 0 h 31"/>
                <a:gd name="T2" fmla="*/ 0 w 31"/>
                <a:gd name="T3" fmla="*/ 16 h 31"/>
                <a:gd name="T4" fmla="*/ 16 w 31"/>
                <a:gd name="T5" fmla="*/ 31 h 31"/>
                <a:gd name="T6" fmla="*/ 31 w 31"/>
                <a:gd name="T7" fmla="*/ 16 h 31"/>
                <a:gd name="T8" fmla="*/ 16 w 31"/>
                <a:gd name="T9" fmla="*/ 0 h 31"/>
                <a:gd name="T10" fmla="*/ 16 w 31"/>
                <a:gd name="T11" fmla="*/ 30 h 31"/>
                <a:gd name="T12" fmla="*/ 6 w 31"/>
                <a:gd name="T13" fmla="*/ 16 h 31"/>
                <a:gd name="T14" fmla="*/ 16 w 31"/>
                <a:gd name="T15" fmla="*/ 2 h 31"/>
                <a:gd name="T16" fmla="*/ 25 w 31"/>
                <a:gd name="T17" fmla="*/ 16 h 31"/>
                <a:gd name="T18" fmla="*/ 16 w 31"/>
                <a:gd name="T19"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cubicBezTo>
                    <a:pt x="8" y="0"/>
                    <a:pt x="0" y="6"/>
                    <a:pt x="0" y="16"/>
                  </a:cubicBezTo>
                  <a:cubicBezTo>
                    <a:pt x="0" y="25"/>
                    <a:pt x="8" y="31"/>
                    <a:pt x="16" y="31"/>
                  </a:cubicBezTo>
                  <a:cubicBezTo>
                    <a:pt x="23" y="31"/>
                    <a:pt x="31" y="25"/>
                    <a:pt x="31" y="16"/>
                  </a:cubicBezTo>
                  <a:cubicBezTo>
                    <a:pt x="31" y="6"/>
                    <a:pt x="23" y="0"/>
                    <a:pt x="16" y="0"/>
                  </a:cubicBezTo>
                  <a:close/>
                  <a:moveTo>
                    <a:pt x="16" y="30"/>
                  </a:moveTo>
                  <a:cubicBezTo>
                    <a:pt x="8" y="30"/>
                    <a:pt x="6" y="23"/>
                    <a:pt x="6" y="16"/>
                  </a:cubicBezTo>
                  <a:cubicBezTo>
                    <a:pt x="6" y="8"/>
                    <a:pt x="8" y="2"/>
                    <a:pt x="16" y="2"/>
                  </a:cubicBezTo>
                  <a:cubicBezTo>
                    <a:pt x="23" y="2"/>
                    <a:pt x="25" y="8"/>
                    <a:pt x="25" y="16"/>
                  </a:cubicBezTo>
                  <a:cubicBezTo>
                    <a:pt x="25" y="23"/>
                    <a:pt x="23" y="30"/>
                    <a:pt x="16" y="3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35">
              <a:extLst>
                <a:ext uri="{FF2B5EF4-FFF2-40B4-BE49-F238E27FC236}">
                  <a16:creationId xmlns:a16="http://schemas.microsoft.com/office/drawing/2014/main" id="{A45BFB16-AB9B-48B6-990D-B56F2E3B66AC}"/>
                </a:ext>
              </a:extLst>
            </p:cNvPr>
            <p:cNvSpPr>
              <a:spLocks/>
            </p:cNvSpPr>
            <p:nvPr userDrawn="1"/>
          </p:nvSpPr>
          <p:spPr bwMode="auto">
            <a:xfrm>
              <a:off x="2111376" y="-1463675"/>
              <a:ext cx="111125" cy="109537"/>
            </a:xfrm>
            <a:custGeom>
              <a:avLst/>
              <a:gdLst>
                <a:gd name="T0" fmla="*/ 30 w 30"/>
                <a:gd name="T1" fmla="*/ 0 h 30"/>
                <a:gd name="T2" fmla="*/ 21 w 30"/>
                <a:gd name="T3" fmla="*/ 0 h 30"/>
                <a:gd name="T4" fmla="*/ 21 w 30"/>
                <a:gd name="T5" fmla="*/ 1 h 30"/>
                <a:gd name="T6" fmla="*/ 24 w 30"/>
                <a:gd name="T7" fmla="*/ 3 h 30"/>
                <a:gd name="T8" fmla="*/ 17 w 30"/>
                <a:gd name="T9" fmla="*/ 23 h 30"/>
                <a:gd name="T10" fmla="*/ 10 w 30"/>
                <a:gd name="T11" fmla="*/ 4 h 30"/>
                <a:gd name="T12" fmla="*/ 13 w 30"/>
                <a:gd name="T13" fmla="*/ 1 h 30"/>
                <a:gd name="T14" fmla="*/ 13 w 30"/>
                <a:gd name="T15" fmla="*/ 0 h 30"/>
                <a:gd name="T16" fmla="*/ 0 w 30"/>
                <a:gd name="T17" fmla="*/ 0 h 30"/>
                <a:gd name="T18" fmla="*/ 0 w 30"/>
                <a:gd name="T19" fmla="*/ 1 h 30"/>
                <a:gd name="T20" fmla="*/ 5 w 30"/>
                <a:gd name="T21" fmla="*/ 6 h 30"/>
                <a:gd name="T22" fmla="*/ 15 w 30"/>
                <a:gd name="T23" fmla="*/ 30 h 30"/>
                <a:gd name="T24" fmla="*/ 17 w 30"/>
                <a:gd name="T25" fmla="*/ 30 h 30"/>
                <a:gd name="T26" fmla="*/ 24 w 30"/>
                <a:gd name="T27" fmla="*/ 10 h 30"/>
                <a:gd name="T28" fmla="*/ 30 w 30"/>
                <a:gd name="T29" fmla="*/ 1 h 30"/>
                <a:gd name="T30" fmla="*/ 30 w 30"/>
                <a:gd name="T3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0">
                  <a:moveTo>
                    <a:pt x="30" y="0"/>
                  </a:moveTo>
                  <a:cubicBezTo>
                    <a:pt x="21" y="0"/>
                    <a:pt x="21" y="0"/>
                    <a:pt x="21" y="0"/>
                  </a:cubicBezTo>
                  <a:cubicBezTo>
                    <a:pt x="21" y="1"/>
                    <a:pt x="21" y="1"/>
                    <a:pt x="21" y="1"/>
                  </a:cubicBezTo>
                  <a:cubicBezTo>
                    <a:pt x="22" y="1"/>
                    <a:pt x="24" y="2"/>
                    <a:pt x="24" y="3"/>
                  </a:cubicBezTo>
                  <a:cubicBezTo>
                    <a:pt x="24" y="6"/>
                    <a:pt x="19" y="19"/>
                    <a:pt x="17" y="23"/>
                  </a:cubicBezTo>
                  <a:cubicBezTo>
                    <a:pt x="15" y="16"/>
                    <a:pt x="10" y="6"/>
                    <a:pt x="10" y="4"/>
                  </a:cubicBezTo>
                  <a:cubicBezTo>
                    <a:pt x="10" y="2"/>
                    <a:pt x="10" y="1"/>
                    <a:pt x="13" y="1"/>
                  </a:cubicBezTo>
                  <a:cubicBezTo>
                    <a:pt x="13" y="0"/>
                    <a:pt x="13" y="0"/>
                    <a:pt x="13" y="0"/>
                  </a:cubicBezTo>
                  <a:cubicBezTo>
                    <a:pt x="0" y="0"/>
                    <a:pt x="0" y="0"/>
                    <a:pt x="0" y="0"/>
                  </a:cubicBezTo>
                  <a:cubicBezTo>
                    <a:pt x="0" y="1"/>
                    <a:pt x="0" y="1"/>
                    <a:pt x="0" y="1"/>
                  </a:cubicBezTo>
                  <a:cubicBezTo>
                    <a:pt x="3" y="1"/>
                    <a:pt x="3" y="2"/>
                    <a:pt x="5" y="6"/>
                  </a:cubicBezTo>
                  <a:cubicBezTo>
                    <a:pt x="15" y="30"/>
                    <a:pt x="15" y="30"/>
                    <a:pt x="15" y="30"/>
                  </a:cubicBezTo>
                  <a:cubicBezTo>
                    <a:pt x="17" y="30"/>
                    <a:pt x="17" y="30"/>
                    <a:pt x="17" y="30"/>
                  </a:cubicBezTo>
                  <a:cubicBezTo>
                    <a:pt x="24" y="10"/>
                    <a:pt x="24" y="10"/>
                    <a:pt x="24" y="10"/>
                  </a:cubicBezTo>
                  <a:cubicBezTo>
                    <a:pt x="27" y="2"/>
                    <a:pt x="28" y="1"/>
                    <a:pt x="30" y="1"/>
                  </a:cubicBezTo>
                  <a:lnTo>
                    <a:pt x="3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36">
              <a:extLst>
                <a:ext uri="{FF2B5EF4-FFF2-40B4-BE49-F238E27FC236}">
                  <a16:creationId xmlns:a16="http://schemas.microsoft.com/office/drawing/2014/main" id="{AD4D80CB-5024-443D-A372-F7934A35C900}"/>
                </a:ext>
              </a:extLst>
            </p:cNvPr>
            <p:cNvSpPr>
              <a:spLocks noEditPoints="1"/>
            </p:cNvSpPr>
            <p:nvPr userDrawn="1"/>
          </p:nvSpPr>
          <p:spPr bwMode="auto">
            <a:xfrm>
              <a:off x="2219326" y="-1468438"/>
              <a:ext cx="100013" cy="114300"/>
            </a:xfrm>
            <a:custGeom>
              <a:avLst/>
              <a:gdLst>
                <a:gd name="T0" fmla="*/ 14 w 27"/>
                <a:gd name="T1" fmla="*/ 0 h 31"/>
                <a:gd name="T2" fmla="*/ 0 w 27"/>
                <a:gd name="T3" fmla="*/ 17 h 31"/>
                <a:gd name="T4" fmla="*/ 14 w 27"/>
                <a:gd name="T5" fmla="*/ 31 h 31"/>
                <a:gd name="T6" fmla="*/ 26 w 27"/>
                <a:gd name="T7" fmla="*/ 26 h 31"/>
                <a:gd name="T8" fmla="*/ 25 w 27"/>
                <a:gd name="T9" fmla="*/ 25 h 31"/>
                <a:gd name="T10" fmla="*/ 16 w 27"/>
                <a:gd name="T11" fmla="*/ 28 h 31"/>
                <a:gd name="T12" fmla="*/ 6 w 27"/>
                <a:gd name="T13" fmla="*/ 19 h 31"/>
                <a:gd name="T14" fmla="*/ 5 w 27"/>
                <a:gd name="T15" fmla="*/ 15 h 31"/>
                <a:gd name="T16" fmla="*/ 26 w 27"/>
                <a:gd name="T17" fmla="*/ 15 h 31"/>
                <a:gd name="T18" fmla="*/ 27 w 27"/>
                <a:gd name="T19" fmla="*/ 14 h 31"/>
                <a:gd name="T20" fmla="*/ 14 w 27"/>
                <a:gd name="T21" fmla="*/ 0 h 31"/>
                <a:gd name="T22" fmla="*/ 5 w 27"/>
                <a:gd name="T23" fmla="*/ 13 h 31"/>
                <a:gd name="T24" fmla="*/ 14 w 27"/>
                <a:gd name="T25" fmla="*/ 2 h 31"/>
                <a:gd name="T26" fmla="*/ 21 w 27"/>
                <a:gd name="T27" fmla="*/ 13 h 31"/>
                <a:gd name="T28" fmla="*/ 5 w 27"/>
                <a:gd name="T29"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1">
                  <a:moveTo>
                    <a:pt x="14" y="0"/>
                  </a:moveTo>
                  <a:cubicBezTo>
                    <a:pt x="6" y="0"/>
                    <a:pt x="0" y="7"/>
                    <a:pt x="0" y="17"/>
                  </a:cubicBezTo>
                  <a:cubicBezTo>
                    <a:pt x="0" y="23"/>
                    <a:pt x="5" y="31"/>
                    <a:pt x="14" y="31"/>
                  </a:cubicBezTo>
                  <a:cubicBezTo>
                    <a:pt x="19" y="31"/>
                    <a:pt x="23" y="29"/>
                    <a:pt x="26" y="26"/>
                  </a:cubicBezTo>
                  <a:cubicBezTo>
                    <a:pt x="25" y="25"/>
                    <a:pt x="25" y="25"/>
                    <a:pt x="25" y="25"/>
                  </a:cubicBezTo>
                  <a:cubicBezTo>
                    <a:pt x="22" y="27"/>
                    <a:pt x="19" y="28"/>
                    <a:pt x="16" y="28"/>
                  </a:cubicBezTo>
                  <a:cubicBezTo>
                    <a:pt x="10" y="28"/>
                    <a:pt x="7" y="24"/>
                    <a:pt x="6" y="19"/>
                  </a:cubicBezTo>
                  <a:cubicBezTo>
                    <a:pt x="5" y="18"/>
                    <a:pt x="5" y="16"/>
                    <a:pt x="5" y="15"/>
                  </a:cubicBezTo>
                  <a:cubicBezTo>
                    <a:pt x="26" y="15"/>
                    <a:pt x="26" y="15"/>
                    <a:pt x="26" y="15"/>
                  </a:cubicBezTo>
                  <a:cubicBezTo>
                    <a:pt x="27" y="15"/>
                    <a:pt x="27" y="15"/>
                    <a:pt x="27" y="14"/>
                  </a:cubicBezTo>
                  <a:cubicBezTo>
                    <a:pt x="27" y="10"/>
                    <a:pt x="23" y="0"/>
                    <a:pt x="14" y="0"/>
                  </a:cubicBezTo>
                  <a:close/>
                  <a:moveTo>
                    <a:pt x="5" y="13"/>
                  </a:moveTo>
                  <a:cubicBezTo>
                    <a:pt x="6" y="9"/>
                    <a:pt x="7" y="2"/>
                    <a:pt x="14" y="2"/>
                  </a:cubicBezTo>
                  <a:cubicBezTo>
                    <a:pt x="20" y="2"/>
                    <a:pt x="21" y="8"/>
                    <a:pt x="21" y="13"/>
                  </a:cubicBezTo>
                  <a:lnTo>
                    <a:pt x="5"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37">
              <a:extLst>
                <a:ext uri="{FF2B5EF4-FFF2-40B4-BE49-F238E27FC236}">
                  <a16:creationId xmlns:a16="http://schemas.microsoft.com/office/drawing/2014/main" id="{1B89152C-D5E7-4C13-9C99-98E53584A4FA}"/>
                </a:ext>
              </a:extLst>
            </p:cNvPr>
            <p:cNvSpPr>
              <a:spLocks/>
            </p:cNvSpPr>
            <p:nvPr userDrawn="1"/>
          </p:nvSpPr>
          <p:spPr bwMode="auto">
            <a:xfrm>
              <a:off x="2314576" y="-1463675"/>
              <a:ext cx="107950" cy="165100"/>
            </a:xfrm>
            <a:custGeom>
              <a:avLst/>
              <a:gdLst>
                <a:gd name="T0" fmla="*/ 20 w 29"/>
                <a:gd name="T1" fmla="*/ 0 h 45"/>
                <a:gd name="T2" fmla="*/ 20 w 29"/>
                <a:gd name="T3" fmla="*/ 1 h 45"/>
                <a:gd name="T4" fmla="*/ 23 w 29"/>
                <a:gd name="T5" fmla="*/ 4 h 45"/>
                <a:gd name="T6" fmla="*/ 17 w 29"/>
                <a:gd name="T7" fmla="*/ 24 h 45"/>
                <a:gd name="T8" fmla="*/ 17 w 29"/>
                <a:gd name="T9" fmla="*/ 24 h 45"/>
                <a:gd name="T10" fmla="*/ 10 w 29"/>
                <a:gd name="T11" fmla="*/ 4 h 45"/>
                <a:gd name="T12" fmla="*/ 13 w 29"/>
                <a:gd name="T13" fmla="*/ 1 h 45"/>
                <a:gd name="T14" fmla="*/ 13 w 29"/>
                <a:gd name="T15" fmla="*/ 0 h 45"/>
                <a:gd name="T16" fmla="*/ 0 w 29"/>
                <a:gd name="T17" fmla="*/ 0 h 45"/>
                <a:gd name="T18" fmla="*/ 0 w 29"/>
                <a:gd name="T19" fmla="*/ 1 h 45"/>
                <a:gd name="T20" fmla="*/ 4 w 29"/>
                <a:gd name="T21" fmla="*/ 5 h 45"/>
                <a:gd name="T22" fmla="*/ 13 w 29"/>
                <a:gd name="T23" fmla="*/ 29 h 45"/>
                <a:gd name="T24" fmla="*/ 14 w 29"/>
                <a:gd name="T25" fmla="*/ 31 h 45"/>
                <a:gd name="T26" fmla="*/ 12 w 29"/>
                <a:gd name="T27" fmla="*/ 35 h 45"/>
                <a:gd name="T28" fmla="*/ 8 w 29"/>
                <a:gd name="T29" fmla="*/ 40 h 45"/>
                <a:gd name="T30" fmla="*/ 3 w 29"/>
                <a:gd name="T31" fmla="*/ 43 h 45"/>
                <a:gd name="T32" fmla="*/ 6 w 29"/>
                <a:gd name="T33" fmla="*/ 45 h 45"/>
                <a:gd name="T34" fmla="*/ 14 w 29"/>
                <a:gd name="T35" fmla="*/ 36 h 45"/>
                <a:gd name="T36" fmla="*/ 25 w 29"/>
                <a:gd name="T37" fmla="*/ 8 h 45"/>
                <a:gd name="T38" fmla="*/ 29 w 29"/>
                <a:gd name="T39" fmla="*/ 1 h 45"/>
                <a:gd name="T40" fmla="*/ 29 w 29"/>
                <a:gd name="T41" fmla="*/ 0 h 45"/>
                <a:gd name="T42" fmla="*/ 20 w 29"/>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45">
                  <a:moveTo>
                    <a:pt x="20" y="0"/>
                  </a:moveTo>
                  <a:cubicBezTo>
                    <a:pt x="20" y="1"/>
                    <a:pt x="20" y="1"/>
                    <a:pt x="20" y="1"/>
                  </a:cubicBezTo>
                  <a:cubicBezTo>
                    <a:pt x="22" y="2"/>
                    <a:pt x="23" y="2"/>
                    <a:pt x="23" y="4"/>
                  </a:cubicBezTo>
                  <a:cubicBezTo>
                    <a:pt x="23" y="6"/>
                    <a:pt x="19" y="17"/>
                    <a:pt x="17" y="24"/>
                  </a:cubicBezTo>
                  <a:cubicBezTo>
                    <a:pt x="17" y="24"/>
                    <a:pt x="17" y="24"/>
                    <a:pt x="17" y="24"/>
                  </a:cubicBezTo>
                  <a:cubicBezTo>
                    <a:pt x="15" y="16"/>
                    <a:pt x="10" y="7"/>
                    <a:pt x="10" y="4"/>
                  </a:cubicBezTo>
                  <a:cubicBezTo>
                    <a:pt x="10" y="2"/>
                    <a:pt x="11" y="1"/>
                    <a:pt x="13" y="1"/>
                  </a:cubicBezTo>
                  <a:cubicBezTo>
                    <a:pt x="13" y="0"/>
                    <a:pt x="13" y="0"/>
                    <a:pt x="13" y="0"/>
                  </a:cubicBezTo>
                  <a:cubicBezTo>
                    <a:pt x="0" y="0"/>
                    <a:pt x="0" y="0"/>
                    <a:pt x="0" y="0"/>
                  </a:cubicBezTo>
                  <a:cubicBezTo>
                    <a:pt x="0" y="1"/>
                    <a:pt x="0" y="1"/>
                    <a:pt x="0" y="1"/>
                  </a:cubicBezTo>
                  <a:cubicBezTo>
                    <a:pt x="2" y="2"/>
                    <a:pt x="3" y="3"/>
                    <a:pt x="4" y="5"/>
                  </a:cubicBezTo>
                  <a:cubicBezTo>
                    <a:pt x="13" y="29"/>
                    <a:pt x="13" y="29"/>
                    <a:pt x="13" y="29"/>
                  </a:cubicBezTo>
                  <a:cubicBezTo>
                    <a:pt x="14" y="30"/>
                    <a:pt x="14" y="30"/>
                    <a:pt x="14" y="31"/>
                  </a:cubicBezTo>
                  <a:cubicBezTo>
                    <a:pt x="14" y="31"/>
                    <a:pt x="13" y="32"/>
                    <a:pt x="12" y="35"/>
                  </a:cubicBezTo>
                  <a:cubicBezTo>
                    <a:pt x="11" y="39"/>
                    <a:pt x="10" y="40"/>
                    <a:pt x="8" y="40"/>
                  </a:cubicBezTo>
                  <a:cubicBezTo>
                    <a:pt x="4" y="41"/>
                    <a:pt x="3" y="42"/>
                    <a:pt x="3" y="43"/>
                  </a:cubicBezTo>
                  <a:cubicBezTo>
                    <a:pt x="3" y="45"/>
                    <a:pt x="4" y="45"/>
                    <a:pt x="6" y="45"/>
                  </a:cubicBezTo>
                  <a:cubicBezTo>
                    <a:pt x="9" y="45"/>
                    <a:pt x="12" y="41"/>
                    <a:pt x="14" y="36"/>
                  </a:cubicBezTo>
                  <a:cubicBezTo>
                    <a:pt x="25" y="8"/>
                    <a:pt x="25" y="8"/>
                    <a:pt x="25" y="8"/>
                  </a:cubicBezTo>
                  <a:cubicBezTo>
                    <a:pt x="27" y="3"/>
                    <a:pt x="27" y="2"/>
                    <a:pt x="29" y="1"/>
                  </a:cubicBezTo>
                  <a:cubicBezTo>
                    <a:pt x="29" y="0"/>
                    <a:pt x="29" y="0"/>
                    <a:pt x="29" y="0"/>
                  </a:cubicBezTo>
                  <a:lnTo>
                    <a:pt x="2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38">
              <a:extLst>
                <a:ext uri="{FF2B5EF4-FFF2-40B4-BE49-F238E27FC236}">
                  <a16:creationId xmlns:a16="http://schemas.microsoft.com/office/drawing/2014/main" id="{9B44F10E-03CA-45A5-B896-18393F717CAA}"/>
                </a:ext>
              </a:extLst>
            </p:cNvPr>
            <p:cNvSpPr>
              <a:spLocks/>
            </p:cNvSpPr>
            <p:nvPr userDrawn="1"/>
          </p:nvSpPr>
          <p:spPr bwMode="auto">
            <a:xfrm>
              <a:off x="1682751" y="-1471613"/>
              <a:ext cx="133350" cy="117475"/>
            </a:xfrm>
            <a:custGeom>
              <a:avLst/>
              <a:gdLst>
                <a:gd name="T0" fmla="*/ 31 w 36"/>
                <a:gd name="T1" fmla="*/ 23 h 32"/>
                <a:gd name="T2" fmla="*/ 31 w 36"/>
                <a:gd name="T3" fmla="*/ 12 h 32"/>
                <a:gd name="T4" fmla="*/ 21 w 36"/>
                <a:gd name="T5" fmla="*/ 1 h 32"/>
                <a:gd name="T6" fmla="*/ 10 w 36"/>
                <a:gd name="T7" fmla="*/ 5 h 32"/>
                <a:gd name="T8" fmla="*/ 10 w 36"/>
                <a:gd name="T9" fmla="*/ 1 h 32"/>
                <a:gd name="T10" fmla="*/ 10 w 36"/>
                <a:gd name="T11" fmla="*/ 1 h 32"/>
                <a:gd name="T12" fmla="*/ 10 w 36"/>
                <a:gd name="T13" fmla="*/ 0 h 32"/>
                <a:gd name="T14" fmla="*/ 10 w 36"/>
                <a:gd name="T15" fmla="*/ 0 h 32"/>
                <a:gd name="T16" fmla="*/ 2 w 36"/>
                <a:gd name="T17" fmla="*/ 4 h 32"/>
                <a:gd name="T18" fmla="*/ 2 w 36"/>
                <a:gd name="T19" fmla="*/ 4 h 32"/>
                <a:gd name="T20" fmla="*/ 3 w 36"/>
                <a:gd name="T21" fmla="*/ 5 h 32"/>
                <a:gd name="T22" fmla="*/ 3 w 36"/>
                <a:gd name="T23" fmla="*/ 5 h 32"/>
                <a:gd name="T24" fmla="*/ 5 w 36"/>
                <a:gd name="T25" fmla="*/ 8 h 32"/>
                <a:gd name="T26" fmla="*/ 5 w 36"/>
                <a:gd name="T27" fmla="*/ 9 h 32"/>
                <a:gd name="T28" fmla="*/ 5 w 36"/>
                <a:gd name="T29" fmla="*/ 23 h 32"/>
                <a:gd name="T30" fmla="*/ 0 w 36"/>
                <a:gd name="T31" fmla="*/ 30 h 32"/>
                <a:gd name="T32" fmla="*/ 0 w 36"/>
                <a:gd name="T33" fmla="*/ 32 h 32"/>
                <a:gd name="T34" fmla="*/ 15 w 36"/>
                <a:gd name="T35" fmla="*/ 32 h 32"/>
                <a:gd name="T36" fmla="*/ 15 w 36"/>
                <a:gd name="T37" fmla="*/ 30 h 32"/>
                <a:gd name="T38" fmla="*/ 11 w 36"/>
                <a:gd name="T39" fmla="*/ 23 h 32"/>
                <a:gd name="T40" fmla="*/ 11 w 36"/>
                <a:gd name="T41" fmla="*/ 8 h 32"/>
                <a:gd name="T42" fmla="*/ 18 w 36"/>
                <a:gd name="T43" fmla="*/ 4 h 32"/>
                <a:gd name="T44" fmla="*/ 26 w 36"/>
                <a:gd name="T45" fmla="*/ 13 h 32"/>
                <a:gd name="T46" fmla="*/ 26 w 36"/>
                <a:gd name="T47" fmla="*/ 23 h 32"/>
                <a:gd name="T48" fmla="*/ 21 w 36"/>
                <a:gd name="T49" fmla="*/ 30 h 32"/>
                <a:gd name="T50" fmla="*/ 21 w 36"/>
                <a:gd name="T51" fmla="*/ 32 h 32"/>
                <a:gd name="T52" fmla="*/ 36 w 36"/>
                <a:gd name="T53" fmla="*/ 32 h 32"/>
                <a:gd name="T54" fmla="*/ 36 w 36"/>
                <a:gd name="T55" fmla="*/ 30 h 32"/>
                <a:gd name="T56" fmla="*/ 31 w 36"/>
                <a:gd name="T57"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32">
                  <a:moveTo>
                    <a:pt x="31" y="23"/>
                  </a:moveTo>
                  <a:cubicBezTo>
                    <a:pt x="31" y="12"/>
                    <a:pt x="31" y="12"/>
                    <a:pt x="31" y="12"/>
                  </a:cubicBezTo>
                  <a:cubicBezTo>
                    <a:pt x="31" y="3"/>
                    <a:pt x="25" y="1"/>
                    <a:pt x="21" y="1"/>
                  </a:cubicBezTo>
                  <a:cubicBezTo>
                    <a:pt x="16" y="1"/>
                    <a:pt x="12" y="4"/>
                    <a:pt x="10" y="5"/>
                  </a:cubicBezTo>
                  <a:cubicBezTo>
                    <a:pt x="10" y="1"/>
                    <a:pt x="10" y="1"/>
                    <a:pt x="10" y="1"/>
                  </a:cubicBezTo>
                  <a:cubicBezTo>
                    <a:pt x="10" y="1"/>
                    <a:pt x="10" y="1"/>
                    <a:pt x="10" y="1"/>
                  </a:cubicBezTo>
                  <a:cubicBezTo>
                    <a:pt x="10" y="0"/>
                    <a:pt x="10" y="0"/>
                    <a:pt x="10" y="0"/>
                  </a:cubicBezTo>
                  <a:cubicBezTo>
                    <a:pt x="10" y="0"/>
                    <a:pt x="10" y="0"/>
                    <a:pt x="10" y="0"/>
                  </a:cubicBezTo>
                  <a:cubicBezTo>
                    <a:pt x="2" y="4"/>
                    <a:pt x="2" y="4"/>
                    <a:pt x="2" y="4"/>
                  </a:cubicBezTo>
                  <a:cubicBezTo>
                    <a:pt x="2" y="4"/>
                    <a:pt x="2" y="4"/>
                    <a:pt x="2" y="4"/>
                  </a:cubicBezTo>
                  <a:cubicBezTo>
                    <a:pt x="3" y="5"/>
                    <a:pt x="3" y="5"/>
                    <a:pt x="3" y="5"/>
                  </a:cubicBezTo>
                  <a:cubicBezTo>
                    <a:pt x="3" y="5"/>
                    <a:pt x="3" y="5"/>
                    <a:pt x="3" y="5"/>
                  </a:cubicBezTo>
                  <a:cubicBezTo>
                    <a:pt x="5" y="5"/>
                    <a:pt x="5" y="7"/>
                    <a:pt x="5" y="8"/>
                  </a:cubicBezTo>
                  <a:cubicBezTo>
                    <a:pt x="5" y="8"/>
                    <a:pt x="5" y="9"/>
                    <a:pt x="5" y="9"/>
                  </a:cubicBezTo>
                  <a:cubicBezTo>
                    <a:pt x="5" y="23"/>
                    <a:pt x="5" y="23"/>
                    <a:pt x="5" y="23"/>
                  </a:cubicBezTo>
                  <a:cubicBezTo>
                    <a:pt x="5" y="29"/>
                    <a:pt x="4" y="30"/>
                    <a:pt x="0" y="30"/>
                  </a:cubicBezTo>
                  <a:cubicBezTo>
                    <a:pt x="0" y="32"/>
                    <a:pt x="0" y="32"/>
                    <a:pt x="0" y="32"/>
                  </a:cubicBezTo>
                  <a:cubicBezTo>
                    <a:pt x="15" y="32"/>
                    <a:pt x="15" y="32"/>
                    <a:pt x="15" y="32"/>
                  </a:cubicBezTo>
                  <a:cubicBezTo>
                    <a:pt x="15" y="30"/>
                    <a:pt x="15" y="30"/>
                    <a:pt x="15" y="30"/>
                  </a:cubicBezTo>
                  <a:cubicBezTo>
                    <a:pt x="12" y="30"/>
                    <a:pt x="11" y="29"/>
                    <a:pt x="11" y="23"/>
                  </a:cubicBezTo>
                  <a:cubicBezTo>
                    <a:pt x="11" y="8"/>
                    <a:pt x="11" y="8"/>
                    <a:pt x="11" y="8"/>
                  </a:cubicBezTo>
                  <a:cubicBezTo>
                    <a:pt x="12" y="6"/>
                    <a:pt x="15" y="4"/>
                    <a:pt x="18" y="4"/>
                  </a:cubicBezTo>
                  <a:cubicBezTo>
                    <a:pt x="23" y="4"/>
                    <a:pt x="26" y="7"/>
                    <a:pt x="26" y="13"/>
                  </a:cubicBezTo>
                  <a:cubicBezTo>
                    <a:pt x="26" y="23"/>
                    <a:pt x="26" y="23"/>
                    <a:pt x="26" y="23"/>
                  </a:cubicBezTo>
                  <a:cubicBezTo>
                    <a:pt x="26" y="29"/>
                    <a:pt x="25" y="30"/>
                    <a:pt x="21" y="30"/>
                  </a:cubicBezTo>
                  <a:cubicBezTo>
                    <a:pt x="21" y="32"/>
                    <a:pt x="21" y="32"/>
                    <a:pt x="21" y="32"/>
                  </a:cubicBezTo>
                  <a:cubicBezTo>
                    <a:pt x="36" y="32"/>
                    <a:pt x="36" y="32"/>
                    <a:pt x="36" y="32"/>
                  </a:cubicBezTo>
                  <a:cubicBezTo>
                    <a:pt x="36" y="30"/>
                    <a:pt x="36" y="30"/>
                    <a:pt x="36" y="30"/>
                  </a:cubicBezTo>
                  <a:cubicBezTo>
                    <a:pt x="32" y="30"/>
                    <a:pt x="31" y="29"/>
                    <a:pt x="31"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7" name="Freeform 39">
              <a:extLst>
                <a:ext uri="{FF2B5EF4-FFF2-40B4-BE49-F238E27FC236}">
                  <a16:creationId xmlns:a16="http://schemas.microsoft.com/office/drawing/2014/main" id="{A0029F83-6A06-4475-A46E-47B6E9DB9CEB}"/>
                </a:ext>
              </a:extLst>
            </p:cNvPr>
            <p:cNvSpPr>
              <a:spLocks noEditPoints="1"/>
            </p:cNvSpPr>
            <p:nvPr userDrawn="1"/>
          </p:nvSpPr>
          <p:spPr bwMode="auto">
            <a:xfrm>
              <a:off x="2397126" y="-1384300"/>
              <a:ext cx="36513" cy="38100"/>
            </a:xfrm>
            <a:custGeom>
              <a:avLst/>
              <a:gdLst>
                <a:gd name="T0" fmla="*/ 1 w 10"/>
                <a:gd name="T1" fmla="*/ 5 h 10"/>
                <a:gd name="T2" fmla="*/ 5 w 10"/>
                <a:gd name="T3" fmla="*/ 1 h 10"/>
                <a:gd name="T4" fmla="*/ 9 w 10"/>
                <a:gd name="T5" fmla="*/ 5 h 10"/>
                <a:gd name="T6" fmla="*/ 5 w 10"/>
                <a:gd name="T7" fmla="*/ 9 h 10"/>
                <a:gd name="T8" fmla="*/ 1 w 10"/>
                <a:gd name="T9" fmla="*/ 5 h 10"/>
                <a:gd name="T10" fmla="*/ 5 w 10"/>
                <a:gd name="T11" fmla="*/ 10 h 10"/>
                <a:gd name="T12" fmla="*/ 10 w 10"/>
                <a:gd name="T13" fmla="*/ 5 h 10"/>
                <a:gd name="T14" fmla="*/ 5 w 10"/>
                <a:gd name="T15" fmla="*/ 0 h 10"/>
                <a:gd name="T16" fmla="*/ 0 w 10"/>
                <a:gd name="T17" fmla="*/ 5 h 10"/>
                <a:gd name="T18" fmla="*/ 5 w 10"/>
                <a:gd name="T19" fmla="*/ 10 h 10"/>
                <a:gd name="T20" fmla="*/ 4 w 10"/>
                <a:gd name="T21" fmla="*/ 6 h 10"/>
                <a:gd name="T22" fmla="*/ 5 w 10"/>
                <a:gd name="T23" fmla="*/ 6 h 10"/>
                <a:gd name="T24" fmla="*/ 6 w 10"/>
                <a:gd name="T25" fmla="*/ 8 h 10"/>
                <a:gd name="T26" fmla="*/ 7 w 10"/>
                <a:gd name="T27" fmla="*/ 8 h 10"/>
                <a:gd name="T28" fmla="*/ 6 w 10"/>
                <a:gd name="T29" fmla="*/ 5 h 10"/>
                <a:gd name="T30" fmla="*/ 7 w 10"/>
                <a:gd name="T31" fmla="*/ 4 h 10"/>
                <a:gd name="T32" fmla="*/ 5 w 10"/>
                <a:gd name="T33" fmla="*/ 2 h 10"/>
                <a:gd name="T34" fmla="*/ 3 w 10"/>
                <a:gd name="T35" fmla="*/ 2 h 10"/>
                <a:gd name="T36" fmla="*/ 3 w 10"/>
                <a:gd name="T37" fmla="*/ 8 h 10"/>
                <a:gd name="T38" fmla="*/ 4 w 10"/>
                <a:gd name="T39" fmla="*/ 8 h 10"/>
                <a:gd name="T40" fmla="*/ 4 w 10"/>
                <a:gd name="T41" fmla="*/ 6 h 10"/>
                <a:gd name="T42" fmla="*/ 4 w 10"/>
                <a:gd name="T43" fmla="*/ 5 h 10"/>
                <a:gd name="T44" fmla="*/ 4 w 10"/>
                <a:gd name="T45" fmla="*/ 3 h 10"/>
                <a:gd name="T46" fmla="*/ 5 w 10"/>
                <a:gd name="T47" fmla="*/ 3 h 10"/>
                <a:gd name="T48" fmla="*/ 6 w 10"/>
                <a:gd name="T49" fmla="*/ 4 h 10"/>
                <a:gd name="T50" fmla="*/ 5 w 10"/>
                <a:gd name="T51" fmla="*/ 5 h 10"/>
                <a:gd name="T52" fmla="*/ 4 w 10"/>
                <a:gd name="T5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10">
                  <a:moveTo>
                    <a:pt x="1" y="5"/>
                  </a:moveTo>
                  <a:cubicBezTo>
                    <a:pt x="1" y="3"/>
                    <a:pt x="3" y="1"/>
                    <a:pt x="5" y="1"/>
                  </a:cubicBezTo>
                  <a:cubicBezTo>
                    <a:pt x="7" y="1"/>
                    <a:pt x="9" y="3"/>
                    <a:pt x="9" y="5"/>
                  </a:cubicBezTo>
                  <a:cubicBezTo>
                    <a:pt x="9" y="8"/>
                    <a:pt x="7" y="9"/>
                    <a:pt x="5" y="9"/>
                  </a:cubicBezTo>
                  <a:cubicBezTo>
                    <a:pt x="3" y="9"/>
                    <a:pt x="1" y="8"/>
                    <a:pt x="1" y="5"/>
                  </a:cubicBezTo>
                  <a:close/>
                  <a:moveTo>
                    <a:pt x="5" y="10"/>
                  </a:moveTo>
                  <a:cubicBezTo>
                    <a:pt x="8" y="10"/>
                    <a:pt x="10" y="8"/>
                    <a:pt x="10" y="5"/>
                  </a:cubicBezTo>
                  <a:cubicBezTo>
                    <a:pt x="10" y="2"/>
                    <a:pt x="8" y="0"/>
                    <a:pt x="5" y="0"/>
                  </a:cubicBezTo>
                  <a:cubicBezTo>
                    <a:pt x="2" y="0"/>
                    <a:pt x="0" y="2"/>
                    <a:pt x="0" y="5"/>
                  </a:cubicBezTo>
                  <a:cubicBezTo>
                    <a:pt x="0" y="8"/>
                    <a:pt x="2" y="10"/>
                    <a:pt x="5" y="10"/>
                  </a:cubicBezTo>
                  <a:close/>
                  <a:moveTo>
                    <a:pt x="4" y="6"/>
                  </a:moveTo>
                  <a:cubicBezTo>
                    <a:pt x="5" y="6"/>
                    <a:pt x="5" y="6"/>
                    <a:pt x="5" y="6"/>
                  </a:cubicBezTo>
                  <a:cubicBezTo>
                    <a:pt x="6" y="8"/>
                    <a:pt x="6" y="8"/>
                    <a:pt x="6" y="8"/>
                  </a:cubicBezTo>
                  <a:cubicBezTo>
                    <a:pt x="7" y="8"/>
                    <a:pt x="7" y="8"/>
                    <a:pt x="7" y="8"/>
                  </a:cubicBezTo>
                  <a:cubicBezTo>
                    <a:pt x="6" y="5"/>
                    <a:pt x="6" y="5"/>
                    <a:pt x="6" y="5"/>
                  </a:cubicBezTo>
                  <a:cubicBezTo>
                    <a:pt x="7" y="5"/>
                    <a:pt x="7" y="5"/>
                    <a:pt x="7" y="4"/>
                  </a:cubicBezTo>
                  <a:cubicBezTo>
                    <a:pt x="7" y="3"/>
                    <a:pt x="7" y="2"/>
                    <a:pt x="5" y="2"/>
                  </a:cubicBezTo>
                  <a:cubicBezTo>
                    <a:pt x="3" y="2"/>
                    <a:pt x="3" y="2"/>
                    <a:pt x="3" y="2"/>
                  </a:cubicBezTo>
                  <a:cubicBezTo>
                    <a:pt x="3" y="8"/>
                    <a:pt x="3" y="8"/>
                    <a:pt x="3" y="8"/>
                  </a:cubicBezTo>
                  <a:cubicBezTo>
                    <a:pt x="4" y="8"/>
                    <a:pt x="4" y="8"/>
                    <a:pt x="4" y="8"/>
                  </a:cubicBezTo>
                  <a:lnTo>
                    <a:pt x="4" y="6"/>
                  </a:lnTo>
                  <a:close/>
                  <a:moveTo>
                    <a:pt x="4" y="5"/>
                  </a:moveTo>
                  <a:cubicBezTo>
                    <a:pt x="4" y="3"/>
                    <a:pt x="4" y="3"/>
                    <a:pt x="4" y="3"/>
                  </a:cubicBezTo>
                  <a:cubicBezTo>
                    <a:pt x="5" y="3"/>
                    <a:pt x="5" y="3"/>
                    <a:pt x="5" y="3"/>
                  </a:cubicBezTo>
                  <a:cubicBezTo>
                    <a:pt x="6" y="3"/>
                    <a:pt x="6" y="3"/>
                    <a:pt x="6" y="4"/>
                  </a:cubicBezTo>
                  <a:cubicBezTo>
                    <a:pt x="6" y="5"/>
                    <a:pt x="6" y="5"/>
                    <a:pt x="5" y="5"/>
                  </a:cubicBezTo>
                  <a:lnTo>
                    <a:pt x="4" y="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718602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5" r:id="rId5"/>
    <p:sldLayoutId id="2147483658" r:id="rId6"/>
    <p:sldLayoutId id="2147483656" r:id="rId7"/>
  </p:sldLayoutIdLst>
  <p:hf hdr="0" ftr="0" dt="0"/>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package" Target="../embeddings/Microsoft_Excel_Worksheet.xlsx"/></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3.xml"/><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www.franklincovey.com/"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3.xml"/><Relationship Id="rId4" Type="http://schemas.openxmlformats.org/officeDocument/2006/relationships/image" Target="../media/image3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3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 Id="rId5" Type="http://schemas.openxmlformats.org/officeDocument/2006/relationships/image" Target="../media/image57.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3ADBE9E4-7879-48E1-B47D-B11B0314B281}"/>
              </a:ext>
            </a:extLst>
          </p:cNvPr>
          <p:cNvSpPr>
            <a:spLocks noGrp="1"/>
          </p:cNvSpPr>
          <p:nvPr>
            <p:ph type="sldNum" sz="quarter" idx="12"/>
          </p:nvPr>
        </p:nvSpPr>
        <p:spPr/>
        <p:txBody>
          <a:bodyPr/>
          <a:lstStyle/>
          <a:p>
            <a:fld id="{2FDE0D0E-37A4-4967-BD5D-940B68670EE9}" type="slidenum">
              <a:rPr lang="en-US" smtClean="0"/>
              <a:t>1</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195"/>
            <a:ext cx="12192000" cy="6879195"/>
          </a:xfrm>
          <a:prstGeom prst="rect">
            <a:avLst/>
          </a:prstGeom>
        </p:spPr>
      </p:pic>
      <p:sp>
        <p:nvSpPr>
          <p:cNvPr id="6" name="Title 1">
            <a:extLst>
              <a:ext uri="{FF2B5EF4-FFF2-40B4-BE49-F238E27FC236}">
                <a16:creationId xmlns:a16="http://schemas.microsoft.com/office/drawing/2014/main" id="{7BCEBB37-69AB-43C4-AFF2-FE7E619EA61A}"/>
              </a:ext>
            </a:extLst>
          </p:cNvPr>
          <p:cNvSpPr txBox="1">
            <a:spLocks/>
          </p:cNvSpPr>
          <p:nvPr/>
        </p:nvSpPr>
        <p:spPr>
          <a:xfrm>
            <a:off x="190593" y="554570"/>
            <a:ext cx="9144000" cy="948734"/>
          </a:xfrm>
          <a:prstGeom prst="rect">
            <a:avLst/>
          </a:prstGeom>
        </p:spPr>
        <p:txBody>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r>
              <a:rPr lang="en-US" sz="3200" dirty="0">
                <a:solidFill>
                  <a:schemeClr val="bg1"/>
                </a:solidFill>
              </a:rPr>
              <a:t>Investor Update</a:t>
            </a:r>
          </a:p>
        </p:txBody>
      </p:sp>
      <p:sp>
        <p:nvSpPr>
          <p:cNvPr id="8" name="Subtitle 2">
            <a:extLst>
              <a:ext uri="{FF2B5EF4-FFF2-40B4-BE49-F238E27FC236}">
                <a16:creationId xmlns:a16="http://schemas.microsoft.com/office/drawing/2014/main" id="{543F3CA1-C381-49CC-AFA5-997643886EDF}"/>
              </a:ext>
            </a:extLst>
          </p:cNvPr>
          <p:cNvSpPr txBox="1">
            <a:spLocks/>
          </p:cNvSpPr>
          <p:nvPr/>
        </p:nvSpPr>
        <p:spPr>
          <a:xfrm>
            <a:off x="190593" y="1008258"/>
            <a:ext cx="9144000" cy="8902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Georgia" panose="02040502050405020303" pitchFamily="18" charset="0"/>
              </a:rPr>
              <a:t>Fourth Quarter ~ Fiscal Year 2021</a:t>
            </a:r>
          </a:p>
        </p:txBody>
      </p:sp>
      <p:pic>
        <p:nvPicPr>
          <p:cNvPr id="9" name="Picture 8">
            <a:extLst>
              <a:ext uri="{FF2B5EF4-FFF2-40B4-BE49-F238E27FC236}">
                <a16:creationId xmlns:a16="http://schemas.microsoft.com/office/drawing/2014/main" id="{B72E9344-A87A-4F98-8B0A-2700A8D25627}"/>
              </a:ext>
            </a:extLst>
          </p:cNvPr>
          <p:cNvPicPr>
            <a:picLocks noChangeAspect="1"/>
          </p:cNvPicPr>
          <p:nvPr/>
        </p:nvPicPr>
        <p:blipFill>
          <a:blip r:embed="rId4"/>
          <a:stretch>
            <a:fillRect/>
          </a:stretch>
        </p:blipFill>
        <p:spPr>
          <a:xfrm>
            <a:off x="10135078" y="6194612"/>
            <a:ext cx="1677510" cy="442338"/>
          </a:xfrm>
          <a:prstGeom prst="rect">
            <a:avLst/>
          </a:prstGeom>
        </p:spPr>
      </p:pic>
    </p:spTree>
    <p:extLst>
      <p:ext uri="{BB962C8B-B14F-4D97-AF65-F5344CB8AC3E}">
        <p14:creationId xmlns:p14="http://schemas.microsoft.com/office/powerpoint/2010/main" val="166039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87616B-A7C3-459F-8921-10BF5085DC1C}"/>
              </a:ext>
            </a:extLst>
          </p:cNvPr>
          <p:cNvSpPr>
            <a:spLocks noGrp="1"/>
          </p:cNvSpPr>
          <p:nvPr>
            <p:ph type="title"/>
          </p:nvPr>
        </p:nvSpPr>
        <p:spPr>
          <a:xfrm>
            <a:off x="781718" y="405407"/>
            <a:ext cx="11296934" cy="781249"/>
          </a:xfrm>
        </p:spPr>
        <p:txBody>
          <a:bodyPr>
            <a:normAutofit/>
          </a:bodyPr>
          <a:lstStyle/>
          <a:p>
            <a:r>
              <a:rPr lang="de-DE" sz="2800" dirty="0"/>
              <a:t>Net Cash Generated</a:t>
            </a:r>
            <a:r>
              <a:rPr lang="de-DE" sz="1600" dirty="0"/>
              <a:t> </a:t>
            </a:r>
            <a:br>
              <a:rPr lang="de-DE" sz="1600" dirty="0"/>
            </a:br>
            <a:r>
              <a:rPr lang="de-DE" sz="1200" dirty="0">
                <a:solidFill>
                  <a:schemeClr val="accent5">
                    <a:lumMod val="50000"/>
                  </a:schemeClr>
                </a:solidFill>
                <a:latin typeface="+mn-lt"/>
              </a:rPr>
              <a:t>(in thousands and unaudited)</a:t>
            </a:r>
            <a:endParaRPr lang="de-DE" sz="1400" dirty="0">
              <a:solidFill>
                <a:schemeClr val="accent5">
                  <a:lumMod val="50000"/>
                </a:schemeClr>
              </a:solidFill>
              <a:latin typeface="+mn-lt"/>
            </a:endParaRPr>
          </a:p>
        </p:txBody>
      </p:sp>
      <p:sp>
        <p:nvSpPr>
          <p:cNvPr id="3" name="Slide Number Placeholder 2">
            <a:extLst>
              <a:ext uri="{FF2B5EF4-FFF2-40B4-BE49-F238E27FC236}">
                <a16:creationId xmlns:a16="http://schemas.microsoft.com/office/drawing/2014/main" id="{11B7D893-F961-44AE-B901-19C252A65B46}"/>
              </a:ext>
            </a:extLst>
          </p:cNvPr>
          <p:cNvSpPr>
            <a:spLocks noGrp="1"/>
          </p:cNvSpPr>
          <p:nvPr>
            <p:ph type="sldNum" sz="quarter" idx="12"/>
          </p:nvPr>
        </p:nvSpPr>
        <p:spPr/>
        <p:txBody>
          <a:bodyPr/>
          <a:lstStyle/>
          <a:p>
            <a:fld id="{4A9703A2-2A48-7447-8D73-65FBEFDF7904}" type="slidenum">
              <a:rPr lang="en-US" sz="1000" smtClean="0"/>
              <a:t>10</a:t>
            </a:fld>
            <a:endParaRPr lang="en-US" sz="1000" dirty="0"/>
          </a:p>
        </p:txBody>
      </p:sp>
      <p:sp>
        <p:nvSpPr>
          <p:cNvPr id="7" name="TextBox 6"/>
          <p:cNvSpPr txBox="1"/>
          <p:nvPr/>
        </p:nvSpPr>
        <p:spPr>
          <a:xfrm>
            <a:off x="676656" y="5803486"/>
            <a:ext cx="10948597" cy="707886"/>
          </a:xfrm>
          <a:prstGeom prst="rect">
            <a:avLst/>
          </a:prstGeom>
          <a:noFill/>
        </p:spPr>
        <p:txBody>
          <a:bodyPr wrap="square" rtlCol="0">
            <a:spAutoFit/>
          </a:bodyPr>
          <a:lstStyle/>
          <a:p>
            <a:pPr algn="l"/>
            <a:r>
              <a:rPr lang="en-US" sz="800" dirty="0"/>
              <a:t>Notes:</a:t>
            </a:r>
          </a:p>
          <a:p>
            <a:pPr marL="171450" indent="-171450">
              <a:buFont typeface="Arial" panose="020B0604020202020204" pitchFamily="34" charset="0"/>
              <a:buChar char="•"/>
            </a:pPr>
            <a:r>
              <a:rPr lang="en-US" sz="800" dirty="0"/>
              <a:t>Net Cash Generated is a measure used by management to monitor the amount of available cash generated by the operations of the company.  Net Cash Generated includes the items listed above and excludes other cash activities shown on the Consolidated Statements of Cash Flows, such as cash paid for taxes, acquisitions, changes in working capital, other SG&amp;A, and payments on term notes and financing obligations.</a:t>
            </a:r>
          </a:p>
          <a:p>
            <a:pPr marL="171450" indent="-171450">
              <a:buFont typeface="Arial" panose="020B0604020202020204" pitchFamily="34" charset="0"/>
              <a:buChar char="•"/>
            </a:pPr>
            <a:r>
              <a:rPr lang="en-US" sz="800" dirty="0"/>
              <a:t>Please refer to the Appendix for the definition of Adjusted EBITDA and for the reconciliation of Adjusted EBITDA to Net Income.</a:t>
            </a:r>
          </a:p>
          <a:p>
            <a:pPr marL="171450" indent="-171450">
              <a:buFont typeface="Arial" panose="020B0604020202020204" pitchFamily="34" charset="0"/>
              <a:buChar char="•"/>
            </a:pPr>
            <a:r>
              <a:rPr lang="en-US" sz="800" dirty="0"/>
              <a:t>Please also refer to the Condensed Consolidated Statements of Cash Flows.</a:t>
            </a:r>
          </a:p>
        </p:txBody>
      </p:sp>
      <p:pic>
        <p:nvPicPr>
          <p:cNvPr id="6146" name="Picture 1">
            <a:extLst>
              <a:ext uri="{FF2B5EF4-FFF2-40B4-BE49-F238E27FC236}">
                <a16:creationId xmlns:a16="http://schemas.microsoft.com/office/drawing/2014/main" id="{A471B775-694F-4BA0-B469-8B74D3055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54" y="1885316"/>
            <a:ext cx="10694692" cy="308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16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87616B-A7C3-459F-8921-10BF5085DC1C}"/>
              </a:ext>
            </a:extLst>
          </p:cNvPr>
          <p:cNvSpPr>
            <a:spLocks noGrp="1"/>
          </p:cNvSpPr>
          <p:nvPr>
            <p:ph type="title"/>
          </p:nvPr>
        </p:nvSpPr>
        <p:spPr>
          <a:xfrm>
            <a:off x="772664" y="418010"/>
            <a:ext cx="11296934" cy="781249"/>
          </a:xfrm>
        </p:spPr>
        <p:txBody>
          <a:bodyPr>
            <a:normAutofit/>
          </a:bodyPr>
          <a:lstStyle/>
          <a:p>
            <a:r>
              <a:rPr lang="de-DE" sz="2800" dirty="0"/>
              <a:t>Cash Flows from Operating Activities</a:t>
            </a:r>
            <a:br>
              <a:rPr lang="de-DE" sz="3400" dirty="0"/>
            </a:br>
            <a:r>
              <a:rPr lang="de-DE" sz="1200" dirty="0">
                <a:solidFill>
                  <a:schemeClr val="accent5">
                    <a:lumMod val="50000"/>
                  </a:schemeClr>
                </a:solidFill>
                <a:latin typeface="+mn-lt"/>
              </a:rPr>
              <a:t>(in thousands and unaudited)</a:t>
            </a:r>
            <a:endParaRPr lang="de-DE" sz="1400" dirty="0">
              <a:solidFill>
                <a:schemeClr val="accent5">
                  <a:lumMod val="50000"/>
                </a:schemeClr>
              </a:solidFill>
              <a:latin typeface="+mn-lt"/>
            </a:endParaRPr>
          </a:p>
        </p:txBody>
      </p:sp>
      <p:sp>
        <p:nvSpPr>
          <p:cNvPr id="3" name="Slide Number Placeholder 2">
            <a:extLst>
              <a:ext uri="{FF2B5EF4-FFF2-40B4-BE49-F238E27FC236}">
                <a16:creationId xmlns:a16="http://schemas.microsoft.com/office/drawing/2014/main" id="{11B7D893-F961-44AE-B901-19C252A65B46}"/>
              </a:ext>
            </a:extLst>
          </p:cNvPr>
          <p:cNvSpPr>
            <a:spLocks noGrp="1"/>
          </p:cNvSpPr>
          <p:nvPr>
            <p:ph type="sldNum" sz="quarter" idx="12"/>
          </p:nvPr>
        </p:nvSpPr>
        <p:spPr/>
        <p:txBody>
          <a:bodyPr/>
          <a:lstStyle/>
          <a:p>
            <a:fld id="{4A9703A2-2A48-7447-8D73-65FBEFDF7904}" type="slidenum">
              <a:rPr lang="en-US" sz="1000" smtClean="0"/>
              <a:t>11</a:t>
            </a:fld>
            <a:endParaRPr lang="en-US" sz="1000" dirty="0"/>
          </a:p>
        </p:txBody>
      </p:sp>
      <p:sp>
        <p:nvSpPr>
          <p:cNvPr id="20" name="Rectangle 19"/>
          <p:cNvSpPr/>
          <p:nvPr/>
        </p:nvSpPr>
        <p:spPr>
          <a:xfrm>
            <a:off x="7795050" y="4582885"/>
            <a:ext cx="391007" cy="119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738891EE-2457-494D-8269-BCEAF3D04049}"/>
              </a:ext>
            </a:extLst>
          </p:cNvPr>
          <p:cNvSpPr/>
          <p:nvPr/>
        </p:nvSpPr>
        <p:spPr>
          <a:xfrm>
            <a:off x="2659117" y="1471448"/>
            <a:ext cx="714704" cy="420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a:extLst>
              <a:ext uri="{FF2B5EF4-FFF2-40B4-BE49-F238E27FC236}">
                <a16:creationId xmlns:a16="http://schemas.microsoft.com/office/drawing/2014/main" id="{9A8BEED2-339A-47A1-BFC9-5284B29A2239}"/>
              </a:ext>
            </a:extLst>
          </p:cNvPr>
          <p:cNvGraphicFramePr>
            <a:graphicFrameLocks noChangeAspect="1"/>
          </p:cNvGraphicFramePr>
          <p:nvPr>
            <p:extLst>
              <p:ext uri="{D42A27DB-BD31-4B8C-83A1-F6EECF244321}">
                <p14:modId xmlns:p14="http://schemas.microsoft.com/office/powerpoint/2010/main" val="3631259129"/>
              </p:ext>
            </p:extLst>
          </p:nvPr>
        </p:nvGraphicFramePr>
        <p:xfrm>
          <a:off x="1114652" y="1440752"/>
          <a:ext cx="9962696" cy="4895288"/>
        </p:xfrm>
        <a:graphic>
          <a:graphicData uri="http://schemas.openxmlformats.org/presentationml/2006/ole">
            <mc:AlternateContent xmlns:mc="http://schemas.openxmlformats.org/markup-compatibility/2006">
              <mc:Choice xmlns:v="urn:schemas-microsoft-com:vml" Requires="v">
                <p:oleObj spid="_x0000_s1038" name="Worksheet" r:id="rId4" imgW="6248319" imgH="3070809" progId="Excel.Sheet.12">
                  <p:embed/>
                </p:oleObj>
              </mc:Choice>
              <mc:Fallback>
                <p:oleObj name="Worksheet" r:id="rId4" imgW="6248319" imgH="3070809" progId="Excel.Sheet.12">
                  <p:embed/>
                  <p:pic>
                    <p:nvPicPr>
                      <p:cNvPr id="0" name=""/>
                      <p:cNvPicPr/>
                      <p:nvPr/>
                    </p:nvPicPr>
                    <p:blipFill>
                      <a:blip r:embed="rId5"/>
                      <a:stretch>
                        <a:fillRect/>
                      </a:stretch>
                    </p:blipFill>
                    <p:spPr>
                      <a:xfrm>
                        <a:off x="1114652" y="1440752"/>
                        <a:ext cx="9962696" cy="4895288"/>
                      </a:xfrm>
                      <a:prstGeom prst="rect">
                        <a:avLst/>
                      </a:prstGeom>
                    </p:spPr>
                  </p:pic>
                </p:oleObj>
              </mc:Fallback>
            </mc:AlternateContent>
          </a:graphicData>
        </a:graphic>
      </p:graphicFrame>
    </p:spTree>
    <p:extLst>
      <p:ext uri="{BB962C8B-B14F-4D97-AF65-F5344CB8AC3E}">
        <p14:creationId xmlns:p14="http://schemas.microsoft.com/office/powerpoint/2010/main" val="228591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DE0D0E-37A4-4967-BD5D-940B68670EE9}" type="slidenum">
              <a:rPr lang="en-US" smtClean="0"/>
              <a:t>12</a:t>
            </a:fld>
            <a:endParaRPr lang="en-US" dirty="0"/>
          </a:p>
        </p:txBody>
      </p:sp>
      <p:sp>
        <p:nvSpPr>
          <p:cNvPr id="3" name="Title 5">
            <a:extLst>
              <a:ext uri="{FF2B5EF4-FFF2-40B4-BE49-F238E27FC236}">
                <a16:creationId xmlns:a16="http://schemas.microsoft.com/office/drawing/2014/main" id="{DD429F04-F6E5-4699-9C35-0732D883A753}"/>
              </a:ext>
            </a:extLst>
          </p:cNvPr>
          <p:cNvSpPr txBox="1">
            <a:spLocks/>
          </p:cNvSpPr>
          <p:nvPr/>
        </p:nvSpPr>
        <p:spPr>
          <a:xfrm>
            <a:off x="769353" y="457888"/>
            <a:ext cx="11296934" cy="7812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r>
              <a:rPr lang="en-US" sz="2800" dirty="0"/>
              <a:t>Franklin Covey: Highlights</a:t>
            </a:r>
          </a:p>
        </p:txBody>
      </p:sp>
      <p:sp>
        <p:nvSpPr>
          <p:cNvPr id="13" name="Text Placeholder 6">
            <a:extLst>
              <a:ext uri="{FF2B5EF4-FFF2-40B4-BE49-F238E27FC236}">
                <a16:creationId xmlns:a16="http://schemas.microsoft.com/office/drawing/2014/main" id="{33913E48-813A-43BB-9923-8253BA6C49D7}"/>
              </a:ext>
            </a:extLst>
          </p:cNvPr>
          <p:cNvSpPr txBox="1">
            <a:spLocks/>
          </p:cNvSpPr>
          <p:nvPr/>
        </p:nvSpPr>
        <p:spPr>
          <a:xfrm>
            <a:off x="811537" y="876166"/>
            <a:ext cx="11296650" cy="4012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rPr>
              <a:t>(in millions and unaudited)</a:t>
            </a:r>
          </a:p>
        </p:txBody>
      </p:sp>
      <p:cxnSp>
        <p:nvCxnSpPr>
          <p:cNvPr id="11" name="Straight Connector 10">
            <a:extLst>
              <a:ext uri="{FF2B5EF4-FFF2-40B4-BE49-F238E27FC236}">
                <a16:creationId xmlns:a16="http://schemas.microsoft.com/office/drawing/2014/main" id="{6BBE19DB-9782-4493-B9DF-C03548AF56A8}"/>
              </a:ext>
            </a:extLst>
          </p:cNvPr>
          <p:cNvCxnSpPr>
            <a:cxnSpLocks/>
          </p:cNvCxnSpPr>
          <p:nvPr/>
        </p:nvCxnSpPr>
        <p:spPr>
          <a:xfrm>
            <a:off x="3999981" y="1919999"/>
            <a:ext cx="0" cy="325774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BED3F11-5D23-4793-AFDA-9F14C1FAED71}"/>
              </a:ext>
            </a:extLst>
          </p:cNvPr>
          <p:cNvSpPr/>
          <p:nvPr/>
        </p:nvSpPr>
        <p:spPr>
          <a:xfrm>
            <a:off x="6538523" y="1364170"/>
            <a:ext cx="69005" cy="2357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F9C6BBD-F7C1-41EE-8CA9-63CFF2552007}"/>
              </a:ext>
            </a:extLst>
          </p:cNvPr>
          <p:cNvSpPr/>
          <p:nvPr/>
        </p:nvSpPr>
        <p:spPr>
          <a:xfrm>
            <a:off x="6804081" y="3952957"/>
            <a:ext cx="69005" cy="2357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80A700A-D238-4535-A77C-DA4BB4E3C4E2}"/>
              </a:ext>
            </a:extLst>
          </p:cNvPr>
          <p:cNvSpPr/>
          <p:nvPr/>
        </p:nvSpPr>
        <p:spPr>
          <a:xfrm>
            <a:off x="8382802" y="4678982"/>
            <a:ext cx="3569264" cy="369332"/>
          </a:xfrm>
          <a:prstGeom prst="rect">
            <a:avLst/>
          </a:prstGeom>
        </p:spPr>
        <p:txBody>
          <a:bodyPr wrap="square">
            <a:spAutoFit/>
          </a:bodyPr>
          <a:lstStyle/>
          <a:p>
            <a:r>
              <a:rPr lang="en-US" sz="900" dirty="0">
                <a:ea typeface="Calibri" panose="020F0502020204030204" pitchFamily="34" charset="0"/>
                <a:cs typeface="Times New Roman" panose="02020603050405020304" pitchFamily="18" charset="0"/>
              </a:rPr>
              <a:t>Note: this chart shows the number of new Leader in Me schools who contracted by the end of the 4th quarter. </a:t>
            </a:r>
            <a:endParaRPr lang="en-US" sz="900" dirty="0"/>
          </a:p>
        </p:txBody>
      </p:sp>
      <p:cxnSp>
        <p:nvCxnSpPr>
          <p:cNvPr id="12" name="Straight Connector 11">
            <a:extLst>
              <a:ext uri="{FF2B5EF4-FFF2-40B4-BE49-F238E27FC236}">
                <a16:creationId xmlns:a16="http://schemas.microsoft.com/office/drawing/2014/main" id="{41F55272-51F6-46F3-8F45-A430D659B516}"/>
              </a:ext>
            </a:extLst>
          </p:cNvPr>
          <p:cNvCxnSpPr>
            <a:cxnSpLocks/>
          </p:cNvCxnSpPr>
          <p:nvPr/>
        </p:nvCxnSpPr>
        <p:spPr>
          <a:xfrm>
            <a:off x="8209373" y="1919999"/>
            <a:ext cx="0" cy="325774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id="{4CA0F60E-DE27-464B-B469-F058697E0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08" y="2611797"/>
            <a:ext cx="3594586" cy="156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D58C604-8F82-4FD2-AB0F-CDC52740303F}"/>
              </a:ext>
            </a:extLst>
          </p:cNvPr>
          <p:cNvPicPr>
            <a:picLocks noChangeAspect="1"/>
          </p:cNvPicPr>
          <p:nvPr/>
        </p:nvPicPr>
        <p:blipFill>
          <a:blip r:embed="rId3"/>
          <a:stretch>
            <a:fillRect/>
          </a:stretch>
        </p:blipFill>
        <p:spPr>
          <a:xfrm>
            <a:off x="4187509" y="2443383"/>
            <a:ext cx="3816981" cy="1733195"/>
          </a:xfrm>
          <a:prstGeom prst="rect">
            <a:avLst/>
          </a:prstGeom>
        </p:spPr>
      </p:pic>
      <p:pic>
        <p:nvPicPr>
          <p:cNvPr id="2050" name="Picture 2">
            <a:extLst>
              <a:ext uri="{FF2B5EF4-FFF2-40B4-BE49-F238E27FC236}">
                <a16:creationId xmlns:a16="http://schemas.microsoft.com/office/drawing/2014/main" id="{E54E1C97-3A09-487D-8937-446AA8249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4257" y="2408925"/>
            <a:ext cx="3347377" cy="180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814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DECC-8F98-414E-8395-0D73B1164A6C}"/>
              </a:ext>
            </a:extLst>
          </p:cNvPr>
          <p:cNvSpPr>
            <a:spLocks noGrp="1"/>
          </p:cNvSpPr>
          <p:nvPr>
            <p:ph type="title"/>
          </p:nvPr>
        </p:nvSpPr>
        <p:spPr>
          <a:xfrm>
            <a:off x="575396" y="350289"/>
            <a:ext cx="11296934" cy="781249"/>
          </a:xfrm>
        </p:spPr>
        <p:txBody>
          <a:bodyPr>
            <a:normAutofit/>
          </a:bodyPr>
          <a:lstStyle/>
          <a:p>
            <a:r>
              <a:rPr lang="en-US" sz="2800" dirty="0"/>
              <a:t>Key Takeaways</a:t>
            </a:r>
          </a:p>
        </p:txBody>
      </p:sp>
      <p:sp>
        <p:nvSpPr>
          <p:cNvPr id="3" name="Slide Number Placeholder 2">
            <a:extLst>
              <a:ext uri="{FF2B5EF4-FFF2-40B4-BE49-F238E27FC236}">
                <a16:creationId xmlns:a16="http://schemas.microsoft.com/office/drawing/2014/main" id="{BD65F569-9FCD-4C5B-B70A-59F905A09B6A}"/>
              </a:ext>
            </a:extLst>
          </p:cNvPr>
          <p:cNvSpPr>
            <a:spLocks noGrp="1"/>
          </p:cNvSpPr>
          <p:nvPr>
            <p:ph type="sldNum" sz="quarter" idx="12"/>
          </p:nvPr>
        </p:nvSpPr>
        <p:spPr/>
        <p:txBody>
          <a:bodyPr/>
          <a:lstStyle/>
          <a:p>
            <a:fld id="{2FDE0D0E-37A4-4967-BD5D-940B68670EE9}" type="slidenum">
              <a:rPr lang="en-US" sz="1000" smtClean="0"/>
              <a:t>13</a:t>
            </a:fld>
            <a:endParaRPr lang="en-US" sz="1000" dirty="0"/>
          </a:p>
        </p:txBody>
      </p:sp>
      <p:sp>
        <p:nvSpPr>
          <p:cNvPr id="9" name="TextBox 8">
            <a:extLst>
              <a:ext uri="{FF2B5EF4-FFF2-40B4-BE49-F238E27FC236}">
                <a16:creationId xmlns:a16="http://schemas.microsoft.com/office/drawing/2014/main" id="{14D2CD9C-626A-4D86-B0A0-3DBDF9F629D0}"/>
              </a:ext>
            </a:extLst>
          </p:cNvPr>
          <p:cNvSpPr txBox="1"/>
          <p:nvPr/>
        </p:nvSpPr>
        <p:spPr>
          <a:xfrm>
            <a:off x="58543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Strong fourth quarter and fiscal year results</a:t>
            </a:r>
          </a:p>
          <a:p>
            <a:pPr algn="ctr"/>
            <a:endParaRPr lang="en-US" sz="1600" cap="all" dirty="0"/>
          </a:p>
          <a:p>
            <a:pPr algn="ctr"/>
            <a:endParaRPr lang="en-US" sz="1600" cap="all" dirty="0"/>
          </a:p>
          <a:p>
            <a:pPr algn="ctr"/>
            <a:endParaRPr lang="en-US" cap="all" dirty="0"/>
          </a:p>
        </p:txBody>
      </p:sp>
      <p:sp>
        <p:nvSpPr>
          <p:cNvPr id="8" name="TextBox 7">
            <a:extLst>
              <a:ext uri="{FF2B5EF4-FFF2-40B4-BE49-F238E27FC236}">
                <a16:creationId xmlns:a16="http://schemas.microsoft.com/office/drawing/2014/main" id="{61D56608-B52F-4E2A-AB1E-070A54DDD38D}"/>
              </a:ext>
            </a:extLst>
          </p:cNvPr>
          <p:cNvSpPr txBox="1"/>
          <p:nvPr/>
        </p:nvSpPr>
        <p:spPr>
          <a:xfrm>
            <a:off x="2842858" y="2203629"/>
            <a:ext cx="1929167" cy="2339102"/>
          </a:xfrm>
          <a:prstGeom prst="rect">
            <a:avLst/>
          </a:prstGeom>
          <a:solidFill>
            <a:schemeClr val="tx1"/>
          </a:solidFill>
          <a:ln w="57150">
            <a:solidFill>
              <a:schemeClr val="tx1"/>
            </a:solidFill>
          </a:ln>
        </p:spPr>
        <p:txBody>
          <a:bodyPr wrap="square" rtlCol="0">
            <a:spAutoFit/>
          </a:bodyPr>
          <a:lstStyle/>
          <a:p>
            <a:pPr algn="ctr"/>
            <a:endParaRPr lang="en-US" sz="1600" cap="all" dirty="0">
              <a:solidFill>
                <a:schemeClr val="bg1"/>
              </a:solidFill>
            </a:endParaRPr>
          </a:p>
          <a:p>
            <a:pPr algn="ctr"/>
            <a:r>
              <a:rPr lang="en-US" sz="1600" cap="all" dirty="0">
                <a:solidFill>
                  <a:schemeClr val="bg1"/>
                </a:solidFill>
              </a:rPr>
              <a:t>Driven by strength of subscription business model</a:t>
            </a:r>
          </a:p>
          <a:p>
            <a:pPr algn="ctr"/>
            <a:endParaRPr lang="en-US" sz="1600" cap="all" dirty="0">
              <a:solidFill>
                <a:schemeClr val="bg1"/>
              </a:solidFill>
            </a:endParaRPr>
          </a:p>
          <a:p>
            <a:pPr algn="ctr"/>
            <a:endParaRPr lang="en-US" sz="1600" cap="all" dirty="0">
              <a:solidFill>
                <a:schemeClr val="bg1"/>
              </a:solidFill>
            </a:endParaRPr>
          </a:p>
          <a:p>
            <a:pPr algn="ctr"/>
            <a:endParaRPr lang="en-US" cap="all" dirty="0">
              <a:solidFill>
                <a:schemeClr val="bg1"/>
              </a:solidFill>
            </a:endParaRPr>
          </a:p>
        </p:txBody>
      </p:sp>
      <p:sp>
        <p:nvSpPr>
          <p:cNvPr id="10" name="TextBox 9">
            <a:extLst>
              <a:ext uri="{FF2B5EF4-FFF2-40B4-BE49-F238E27FC236}">
                <a16:creationId xmlns:a16="http://schemas.microsoft.com/office/drawing/2014/main" id="{3D7A6F51-7185-4AD5-8888-D5F5D172570B}"/>
              </a:ext>
            </a:extLst>
          </p:cNvPr>
          <p:cNvSpPr txBox="1"/>
          <p:nvPr/>
        </p:nvSpPr>
        <p:spPr>
          <a:xfrm>
            <a:off x="510028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We Address clients most important challenges</a:t>
            </a:r>
          </a:p>
          <a:p>
            <a:pPr algn="ctr"/>
            <a:endParaRPr lang="en-US" sz="1600" cap="all" dirty="0"/>
          </a:p>
          <a:p>
            <a:pPr algn="ctr"/>
            <a:endParaRPr lang="en-US" sz="1600" cap="all" dirty="0"/>
          </a:p>
          <a:p>
            <a:pPr algn="ctr"/>
            <a:endParaRPr lang="en-US" sz="1600" cap="all" dirty="0"/>
          </a:p>
          <a:p>
            <a:pPr algn="ctr"/>
            <a:endParaRPr lang="en-US" cap="all" dirty="0"/>
          </a:p>
        </p:txBody>
      </p:sp>
      <p:sp>
        <p:nvSpPr>
          <p:cNvPr id="12" name="TextBox 11">
            <a:extLst>
              <a:ext uri="{FF2B5EF4-FFF2-40B4-BE49-F238E27FC236}">
                <a16:creationId xmlns:a16="http://schemas.microsoft.com/office/drawing/2014/main" id="{F2ABF6C2-FF04-4A06-8085-B291306DACA2}"/>
              </a:ext>
            </a:extLst>
          </p:cNvPr>
          <p:cNvSpPr txBox="1"/>
          <p:nvPr/>
        </p:nvSpPr>
        <p:spPr>
          <a:xfrm>
            <a:off x="7357708"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Subscription &amp; subscription services to account for &gt;90% of sales</a:t>
            </a:r>
          </a:p>
          <a:p>
            <a:pPr algn="ctr"/>
            <a:endParaRPr lang="en-US" sz="1600" cap="all" dirty="0"/>
          </a:p>
          <a:p>
            <a:pPr algn="ctr"/>
            <a:endParaRPr lang="en-US" sz="1600" cap="all" dirty="0"/>
          </a:p>
          <a:p>
            <a:pPr algn="ctr"/>
            <a:endParaRPr lang="en-US" cap="all" dirty="0"/>
          </a:p>
        </p:txBody>
      </p:sp>
      <p:sp>
        <p:nvSpPr>
          <p:cNvPr id="13" name="TextBox 12">
            <a:extLst>
              <a:ext uri="{FF2B5EF4-FFF2-40B4-BE49-F238E27FC236}">
                <a16:creationId xmlns:a16="http://schemas.microsoft.com/office/drawing/2014/main" id="{154D3F02-5137-438E-809C-B7812E7F07D1}"/>
              </a:ext>
            </a:extLst>
          </p:cNvPr>
          <p:cNvSpPr txBox="1"/>
          <p:nvPr/>
        </p:nvSpPr>
        <p:spPr>
          <a:xfrm>
            <a:off x="961513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Continue to drive additional value to shareholders</a:t>
            </a:r>
          </a:p>
          <a:p>
            <a:pPr algn="ctr"/>
            <a:endParaRPr lang="en-US" sz="1600" cap="all" dirty="0"/>
          </a:p>
          <a:p>
            <a:pPr algn="ctr"/>
            <a:endParaRPr lang="en-US" sz="1600" cap="all" dirty="0"/>
          </a:p>
          <a:p>
            <a:pPr algn="ctr"/>
            <a:endParaRPr lang="en-US" cap="all" dirty="0"/>
          </a:p>
        </p:txBody>
      </p:sp>
    </p:spTree>
    <p:extLst>
      <p:ext uri="{BB962C8B-B14F-4D97-AF65-F5344CB8AC3E}">
        <p14:creationId xmlns:p14="http://schemas.microsoft.com/office/powerpoint/2010/main" val="1588112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DE0D0E-37A4-4967-BD5D-940B68670EE9}" type="slidenum">
              <a:rPr lang="en-US" smtClean="0"/>
              <a:t>14</a:t>
            </a:fld>
            <a:endParaRPr lang="en-US" dirty="0"/>
          </a:p>
        </p:txBody>
      </p:sp>
      <p:sp>
        <p:nvSpPr>
          <p:cNvPr id="3" name="Title 5">
            <a:extLst>
              <a:ext uri="{FF2B5EF4-FFF2-40B4-BE49-F238E27FC236}">
                <a16:creationId xmlns:a16="http://schemas.microsoft.com/office/drawing/2014/main" id="{DD429F04-F6E5-4699-9C35-0732D883A753}"/>
              </a:ext>
            </a:extLst>
          </p:cNvPr>
          <p:cNvSpPr txBox="1">
            <a:spLocks/>
          </p:cNvSpPr>
          <p:nvPr/>
        </p:nvSpPr>
        <p:spPr>
          <a:xfrm>
            <a:off x="769353" y="457888"/>
            <a:ext cx="11296934" cy="7812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r>
              <a:rPr lang="en-US" sz="2800" dirty="0"/>
              <a:t>Franklin Covey: Strength of Subscription Business Model</a:t>
            </a:r>
          </a:p>
        </p:txBody>
      </p:sp>
      <p:sp>
        <p:nvSpPr>
          <p:cNvPr id="13" name="Text Placeholder 6">
            <a:extLst>
              <a:ext uri="{FF2B5EF4-FFF2-40B4-BE49-F238E27FC236}">
                <a16:creationId xmlns:a16="http://schemas.microsoft.com/office/drawing/2014/main" id="{33913E48-813A-43BB-9923-8253BA6C49D7}"/>
              </a:ext>
            </a:extLst>
          </p:cNvPr>
          <p:cNvSpPr txBox="1">
            <a:spLocks/>
          </p:cNvSpPr>
          <p:nvPr/>
        </p:nvSpPr>
        <p:spPr>
          <a:xfrm>
            <a:off x="811537" y="876166"/>
            <a:ext cx="11296650" cy="4012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rPr>
              <a:t>(in millions and unaudited)</a:t>
            </a:r>
          </a:p>
        </p:txBody>
      </p:sp>
      <p:cxnSp>
        <p:nvCxnSpPr>
          <p:cNvPr id="11" name="Straight Connector 10">
            <a:extLst>
              <a:ext uri="{FF2B5EF4-FFF2-40B4-BE49-F238E27FC236}">
                <a16:creationId xmlns:a16="http://schemas.microsoft.com/office/drawing/2014/main" id="{6BBE19DB-9782-4493-B9DF-C03548AF56A8}"/>
              </a:ext>
            </a:extLst>
          </p:cNvPr>
          <p:cNvCxnSpPr>
            <a:cxnSpLocks/>
          </p:cNvCxnSpPr>
          <p:nvPr/>
        </p:nvCxnSpPr>
        <p:spPr>
          <a:xfrm>
            <a:off x="1082386" y="3923692"/>
            <a:ext cx="9968451" cy="1102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4246BC-B6AA-4785-AF16-E6E5E943F59A}"/>
              </a:ext>
            </a:extLst>
          </p:cNvPr>
          <p:cNvCxnSpPr/>
          <p:nvPr/>
        </p:nvCxnSpPr>
        <p:spPr>
          <a:xfrm>
            <a:off x="5880437" y="1256104"/>
            <a:ext cx="27709" cy="511121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126992F-CCBD-4010-AC60-9008E20EAAE1}"/>
              </a:ext>
            </a:extLst>
          </p:cNvPr>
          <p:cNvSpPr/>
          <p:nvPr/>
        </p:nvSpPr>
        <p:spPr>
          <a:xfrm>
            <a:off x="6538523" y="1247051"/>
            <a:ext cx="4609211" cy="193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BED3F11-5D23-4793-AFDA-9F14C1FAED71}"/>
              </a:ext>
            </a:extLst>
          </p:cNvPr>
          <p:cNvSpPr/>
          <p:nvPr/>
        </p:nvSpPr>
        <p:spPr>
          <a:xfrm>
            <a:off x="6538523" y="1364170"/>
            <a:ext cx="69005" cy="2357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4D896F6-6DC4-47AE-A4C6-37C571D47D91}"/>
              </a:ext>
            </a:extLst>
          </p:cNvPr>
          <p:cNvPicPr>
            <a:picLocks noChangeAspect="1"/>
          </p:cNvPicPr>
          <p:nvPr/>
        </p:nvPicPr>
        <p:blipFill>
          <a:blip r:embed="rId2"/>
          <a:stretch>
            <a:fillRect/>
          </a:stretch>
        </p:blipFill>
        <p:spPr>
          <a:xfrm>
            <a:off x="6608325" y="4232143"/>
            <a:ext cx="3978995" cy="2198604"/>
          </a:xfrm>
          <a:prstGeom prst="rect">
            <a:avLst/>
          </a:prstGeom>
        </p:spPr>
      </p:pic>
      <p:pic>
        <p:nvPicPr>
          <p:cNvPr id="7" name="Picture 6">
            <a:extLst>
              <a:ext uri="{FF2B5EF4-FFF2-40B4-BE49-F238E27FC236}">
                <a16:creationId xmlns:a16="http://schemas.microsoft.com/office/drawing/2014/main" id="{D078B9DD-3DD9-42FF-BF73-CD2B5491DBAF}"/>
              </a:ext>
            </a:extLst>
          </p:cNvPr>
          <p:cNvPicPr>
            <a:picLocks noChangeAspect="1"/>
          </p:cNvPicPr>
          <p:nvPr/>
        </p:nvPicPr>
        <p:blipFill>
          <a:blip r:embed="rId3"/>
          <a:stretch>
            <a:fillRect/>
          </a:stretch>
        </p:blipFill>
        <p:spPr>
          <a:xfrm>
            <a:off x="1273353" y="4022348"/>
            <a:ext cx="4416117" cy="2440136"/>
          </a:xfrm>
          <a:prstGeom prst="rect">
            <a:avLst/>
          </a:prstGeom>
        </p:spPr>
      </p:pic>
      <p:pic>
        <p:nvPicPr>
          <p:cNvPr id="9" name="Picture 8">
            <a:extLst>
              <a:ext uri="{FF2B5EF4-FFF2-40B4-BE49-F238E27FC236}">
                <a16:creationId xmlns:a16="http://schemas.microsoft.com/office/drawing/2014/main" id="{DBDE21A0-29C9-4A63-9B77-28B15A465557}"/>
              </a:ext>
            </a:extLst>
          </p:cNvPr>
          <p:cNvPicPr>
            <a:picLocks noChangeAspect="1"/>
          </p:cNvPicPr>
          <p:nvPr/>
        </p:nvPicPr>
        <p:blipFill>
          <a:blip r:embed="rId4"/>
          <a:stretch>
            <a:fillRect/>
          </a:stretch>
        </p:blipFill>
        <p:spPr>
          <a:xfrm>
            <a:off x="6538523" y="1325873"/>
            <a:ext cx="4288377" cy="2369554"/>
          </a:xfrm>
          <a:prstGeom prst="rect">
            <a:avLst/>
          </a:prstGeom>
        </p:spPr>
      </p:pic>
      <p:pic>
        <p:nvPicPr>
          <p:cNvPr id="8" name="Picture 7">
            <a:extLst>
              <a:ext uri="{FF2B5EF4-FFF2-40B4-BE49-F238E27FC236}">
                <a16:creationId xmlns:a16="http://schemas.microsoft.com/office/drawing/2014/main" id="{74D5E2D1-962C-4F20-8EFE-2023D158B5E3}"/>
              </a:ext>
            </a:extLst>
          </p:cNvPr>
          <p:cNvPicPr>
            <a:picLocks noChangeAspect="1"/>
          </p:cNvPicPr>
          <p:nvPr/>
        </p:nvPicPr>
        <p:blipFill>
          <a:blip r:embed="rId5"/>
          <a:stretch>
            <a:fillRect/>
          </a:stretch>
        </p:blipFill>
        <p:spPr>
          <a:xfrm>
            <a:off x="1245225" y="1357688"/>
            <a:ext cx="4201525" cy="2337739"/>
          </a:xfrm>
          <a:prstGeom prst="rect">
            <a:avLst/>
          </a:prstGeom>
        </p:spPr>
      </p:pic>
    </p:spTree>
    <p:extLst>
      <p:ext uri="{BB962C8B-B14F-4D97-AF65-F5344CB8AC3E}">
        <p14:creationId xmlns:p14="http://schemas.microsoft.com/office/powerpoint/2010/main" val="819283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57869-3432-4AA0-AB83-59D04103ABEF}"/>
              </a:ext>
            </a:extLst>
          </p:cNvPr>
          <p:cNvSpPr>
            <a:spLocks noGrp="1"/>
          </p:cNvSpPr>
          <p:nvPr>
            <p:ph type="title"/>
          </p:nvPr>
        </p:nvSpPr>
        <p:spPr>
          <a:xfrm>
            <a:off x="779843" y="203123"/>
            <a:ext cx="11296934" cy="781249"/>
          </a:xfrm>
        </p:spPr>
        <p:txBody>
          <a:bodyPr>
            <a:normAutofit/>
          </a:bodyPr>
          <a:lstStyle/>
          <a:p>
            <a:r>
              <a:rPr lang="en-US" sz="2800" dirty="0"/>
              <a:t>Enterprise: All Access Pass Subscription Services Increases</a:t>
            </a:r>
          </a:p>
        </p:txBody>
      </p:sp>
      <p:sp>
        <p:nvSpPr>
          <p:cNvPr id="3" name="Slide Number Placeholder 2">
            <a:extLst>
              <a:ext uri="{FF2B5EF4-FFF2-40B4-BE49-F238E27FC236}">
                <a16:creationId xmlns:a16="http://schemas.microsoft.com/office/drawing/2014/main" id="{5091E096-3242-4510-9B18-31F6A8FAC3B2}"/>
              </a:ext>
            </a:extLst>
          </p:cNvPr>
          <p:cNvSpPr>
            <a:spLocks noGrp="1"/>
          </p:cNvSpPr>
          <p:nvPr>
            <p:ph type="sldNum" sz="quarter" idx="12"/>
          </p:nvPr>
        </p:nvSpPr>
        <p:spPr/>
        <p:txBody>
          <a:bodyPr/>
          <a:lstStyle/>
          <a:p>
            <a:fld id="{2FDE0D0E-37A4-4967-BD5D-940B68670EE9}" type="slidenum">
              <a:rPr lang="en-US" sz="1000" smtClean="0"/>
              <a:t>15</a:t>
            </a:fld>
            <a:endParaRPr lang="en-US" sz="1000" dirty="0"/>
          </a:p>
        </p:txBody>
      </p:sp>
      <p:sp>
        <p:nvSpPr>
          <p:cNvPr id="4" name="Text Placeholder 3">
            <a:extLst>
              <a:ext uri="{FF2B5EF4-FFF2-40B4-BE49-F238E27FC236}">
                <a16:creationId xmlns:a16="http://schemas.microsoft.com/office/drawing/2014/main" id="{2EBEDD0E-BAB3-473B-94FA-9B4D60A53E69}"/>
              </a:ext>
            </a:extLst>
          </p:cNvPr>
          <p:cNvSpPr>
            <a:spLocks noGrp="1"/>
          </p:cNvSpPr>
          <p:nvPr>
            <p:ph type="body" sz="quarter" idx="13"/>
          </p:nvPr>
        </p:nvSpPr>
        <p:spPr>
          <a:xfrm>
            <a:off x="801029" y="877575"/>
            <a:ext cx="11296650" cy="401268"/>
          </a:xfrm>
        </p:spPr>
        <p:txBody>
          <a:bodyPr>
            <a:normAutofit/>
          </a:bodyPr>
          <a:lstStyle/>
          <a:p>
            <a:r>
              <a:rPr lang="en-US" sz="1200" dirty="0">
                <a:solidFill>
                  <a:schemeClr val="tx2"/>
                </a:solidFill>
              </a:rPr>
              <a:t>(in millions and unaudited)</a:t>
            </a:r>
          </a:p>
          <a:p>
            <a:endParaRPr lang="en-US" sz="1200" dirty="0"/>
          </a:p>
        </p:txBody>
      </p:sp>
      <p:pic>
        <p:nvPicPr>
          <p:cNvPr id="5" name="Picture 4">
            <a:extLst>
              <a:ext uri="{FF2B5EF4-FFF2-40B4-BE49-F238E27FC236}">
                <a16:creationId xmlns:a16="http://schemas.microsoft.com/office/drawing/2014/main" id="{A7FB6DE3-7448-48D9-B899-32CDE347C631}"/>
              </a:ext>
            </a:extLst>
          </p:cNvPr>
          <p:cNvPicPr>
            <a:picLocks noChangeAspect="1"/>
          </p:cNvPicPr>
          <p:nvPr/>
        </p:nvPicPr>
        <p:blipFill>
          <a:blip r:embed="rId2"/>
          <a:stretch>
            <a:fillRect/>
          </a:stretch>
        </p:blipFill>
        <p:spPr>
          <a:xfrm>
            <a:off x="3012265" y="1818980"/>
            <a:ext cx="6394494" cy="3557912"/>
          </a:xfrm>
          <a:prstGeom prst="rect">
            <a:avLst/>
          </a:prstGeom>
        </p:spPr>
      </p:pic>
    </p:spTree>
    <p:extLst>
      <p:ext uri="{BB962C8B-B14F-4D97-AF65-F5344CB8AC3E}">
        <p14:creationId xmlns:p14="http://schemas.microsoft.com/office/powerpoint/2010/main" val="402408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91E096-3242-4510-9B18-31F6A8FAC3B2}"/>
              </a:ext>
            </a:extLst>
          </p:cNvPr>
          <p:cNvSpPr>
            <a:spLocks noGrp="1"/>
          </p:cNvSpPr>
          <p:nvPr>
            <p:ph type="sldNum" sz="quarter" idx="12"/>
          </p:nvPr>
        </p:nvSpPr>
        <p:spPr/>
        <p:txBody>
          <a:bodyPr/>
          <a:lstStyle/>
          <a:p>
            <a:fld id="{2FDE0D0E-37A4-4967-BD5D-940B68670EE9}" type="slidenum">
              <a:rPr lang="en-US" sz="1000" smtClean="0"/>
              <a:t>16</a:t>
            </a:fld>
            <a:endParaRPr lang="en-US" sz="1000" dirty="0"/>
          </a:p>
        </p:txBody>
      </p:sp>
      <p:sp>
        <p:nvSpPr>
          <p:cNvPr id="4" name="Rectangle 3">
            <a:extLst>
              <a:ext uri="{FF2B5EF4-FFF2-40B4-BE49-F238E27FC236}">
                <a16:creationId xmlns:a16="http://schemas.microsoft.com/office/drawing/2014/main" id="{D5E80731-2379-440A-829E-46B6718E1DEC}"/>
              </a:ext>
            </a:extLst>
          </p:cNvPr>
          <p:cNvSpPr/>
          <p:nvPr/>
        </p:nvSpPr>
        <p:spPr>
          <a:xfrm>
            <a:off x="2446986" y="1555278"/>
            <a:ext cx="278107" cy="4291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509126D5-777E-4BF4-9C33-9CA036421183}"/>
              </a:ext>
            </a:extLst>
          </p:cNvPr>
          <p:cNvSpPr txBox="1">
            <a:spLocks/>
          </p:cNvSpPr>
          <p:nvPr/>
        </p:nvSpPr>
        <p:spPr>
          <a:xfrm>
            <a:off x="779843" y="203123"/>
            <a:ext cx="11296934" cy="7812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r>
              <a:rPr lang="en-US" sz="2800" dirty="0"/>
              <a:t>Education: Leader in Me Subscription Services Increases</a:t>
            </a:r>
          </a:p>
        </p:txBody>
      </p:sp>
      <p:sp>
        <p:nvSpPr>
          <p:cNvPr id="14" name="Text Placeholder 3">
            <a:extLst>
              <a:ext uri="{FF2B5EF4-FFF2-40B4-BE49-F238E27FC236}">
                <a16:creationId xmlns:a16="http://schemas.microsoft.com/office/drawing/2014/main" id="{612AD535-5D5B-4FD4-B8BC-6105071E2CDD}"/>
              </a:ext>
            </a:extLst>
          </p:cNvPr>
          <p:cNvSpPr>
            <a:spLocks noGrp="1"/>
          </p:cNvSpPr>
          <p:nvPr>
            <p:ph type="body" sz="quarter" idx="13"/>
          </p:nvPr>
        </p:nvSpPr>
        <p:spPr>
          <a:xfrm>
            <a:off x="801029" y="877575"/>
            <a:ext cx="11296650" cy="401268"/>
          </a:xfrm>
        </p:spPr>
        <p:txBody>
          <a:bodyPr>
            <a:normAutofit/>
          </a:bodyPr>
          <a:lstStyle/>
          <a:p>
            <a:r>
              <a:rPr lang="en-US" sz="1200" dirty="0">
                <a:solidFill>
                  <a:schemeClr val="tx2"/>
                </a:solidFill>
              </a:rPr>
              <a:t>(in millions and unaudited)</a:t>
            </a:r>
          </a:p>
          <a:p>
            <a:endParaRPr lang="en-US" sz="1200" dirty="0"/>
          </a:p>
        </p:txBody>
      </p:sp>
      <p:pic>
        <p:nvPicPr>
          <p:cNvPr id="5" name="Picture 4">
            <a:extLst>
              <a:ext uri="{FF2B5EF4-FFF2-40B4-BE49-F238E27FC236}">
                <a16:creationId xmlns:a16="http://schemas.microsoft.com/office/drawing/2014/main" id="{7695DD4D-B730-4B52-BB80-49173CF21187}"/>
              </a:ext>
            </a:extLst>
          </p:cNvPr>
          <p:cNvPicPr>
            <a:picLocks noChangeAspect="1"/>
          </p:cNvPicPr>
          <p:nvPr/>
        </p:nvPicPr>
        <p:blipFill>
          <a:blip r:embed="rId2"/>
          <a:stretch>
            <a:fillRect/>
          </a:stretch>
        </p:blipFill>
        <p:spPr>
          <a:xfrm>
            <a:off x="2896208" y="1870872"/>
            <a:ext cx="6399584" cy="3546640"/>
          </a:xfrm>
          <a:prstGeom prst="rect">
            <a:avLst/>
          </a:prstGeom>
        </p:spPr>
      </p:pic>
    </p:spTree>
    <p:extLst>
      <p:ext uri="{BB962C8B-B14F-4D97-AF65-F5344CB8AC3E}">
        <p14:creationId xmlns:p14="http://schemas.microsoft.com/office/powerpoint/2010/main" val="3252229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DECC-8F98-414E-8395-0D73B1164A6C}"/>
              </a:ext>
            </a:extLst>
          </p:cNvPr>
          <p:cNvSpPr>
            <a:spLocks noGrp="1"/>
          </p:cNvSpPr>
          <p:nvPr>
            <p:ph type="title"/>
          </p:nvPr>
        </p:nvSpPr>
        <p:spPr>
          <a:xfrm>
            <a:off x="575396" y="350289"/>
            <a:ext cx="11296934" cy="781249"/>
          </a:xfrm>
        </p:spPr>
        <p:txBody>
          <a:bodyPr>
            <a:normAutofit/>
          </a:bodyPr>
          <a:lstStyle/>
          <a:p>
            <a:r>
              <a:rPr lang="en-US" sz="2800" dirty="0"/>
              <a:t>Key Takeaways</a:t>
            </a:r>
          </a:p>
        </p:txBody>
      </p:sp>
      <p:sp>
        <p:nvSpPr>
          <p:cNvPr id="3" name="Slide Number Placeholder 2">
            <a:extLst>
              <a:ext uri="{FF2B5EF4-FFF2-40B4-BE49-F238E27FC236}">
                <a16:creationId xmlns:a16="http://schemas.microsoft.com/office/drawing/2014/main" id="{BD65F569-9FCD-4C5B-B70A-59F905A09B6A}"/>
              </a:ext>
            </a:extLst>
          </p:cNvPr>
          <p:cNvSpPr>
            <a:spLocks noGrp="1"/>
          </p:cNvSpPr>
          <p:nvPr>
            <p:ph type="sldNum" sz="quarter" idx="12"/>
          </p:nvPr>
        </p:nvSpPr>
        <p:spPr/>
        <p:txBody>
          <a:bodyPr/>
          <a:lstStyle/>
          <a:p>
            <a:fld id="{2FDE0D0E-37A4-4967-BD5D-940B68670EE9}" type="slidenum">
              <a:rPr lang="en-US" sz="1000" smtClean="0"/>
              <a:t>17</a:t>
            </a:fld>
            <a:endParaRPr lang="en-US" sz="1000" dirty="0"/>
          </a:p>
        </p:txBody>
      </p:sp>
      <p:sp>
        <p:nvSpPr>
          <p:cNvPr id="9" name="TextBox 8">
            <a:extLst>
              <a:ext uri="{FF2B5EF4-FFF2-40B4-BE49-F238E27FC236}">
                <a16:creationId xmlns:a16="http://schemas.microsoft.com/office/drawing/2014/main" id="{14D2CD9C-626A-4D86-B0A0-3DBDF9F629D0}"/>
              </a:ext>
            </a:extLst>
          </p:cNvPr>
          <p:cNvSpPr txBox="1"/>
          <p:nvPr/>
        </p:nvSpPr>
        <p:spPr>
          <a:xfrm>
            <a:off x="58543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Strong fourth quarter and fiscal year results</a:t>
            </a:r>
          </a:p>
          <a:p>
            <a:pPr algn="ctr"/>
            <a:endParaRPr lang="en-US" sz="1600" cap="all" dirty="0"/>
          </a:p>
          <a:p>
            <a:pPr algn="ctr"/>
            <a:endParaRPr lang="en-US" sz="1600" cap="all" dirty="0"/>
          </a:p>
          <a:p>
            <a:pPr algn="ctr"/>
            <a:endParaRPr lang="en-US" cap="all" dirty="0"/>
          </a:p>
        </p:txBody>
      </p:sp>
      <p:sp>
        <p:nvSpPr>
          <p:cNvPr id="8" name="TextBox 7">
            <a:extLst>
              <a:ext uri="{FF2B5EF4-FFF2-40B4-BE49-F238E27FC236}">
                <a16:creationId xmlns:a16="http://schemas.microsoft.com/office/drawing/2014/main" id="{61D56608-B52F-4E2A-AB1E-070A54DDD38D}"/>
              </a:ext>
            </a:extLst>
          </p:cNvPr>
          <p:cNvSpPr txBox="1"/>
          <p:nvPr/>
        </p:nvSpPr>
        <p:spPr>
          <a:xfrm>
            <a:off x="2842858"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Driven by strength of subscription business model</a:t>
            </a:r>
          </a:p>
          <a:p>
            <a:pPr algn="ctr"/>
            <a:endParaRPr lang="en-US" sz="1600" cap="all" dirty="0"/>
          </a:p>
          <a:p>
            <a:pPr algn="ctr"/>
            <a:endParaRPr lang="en-US" sz="1600" cap="all" dirty="0"/>
          </a:p>
          <a:p>
            <a:pPr algn="ctr"/>
            <a:endParaRPr lang="en-US" cap="all" dirty="0"/>
          </a:p>
        </p:txBody>
      </p:sp>
      <p:sp>
        <p:nvSpPr>
          <p:cNvPr id="10" name="TextBox 9">
            <a:extLst>
              <a:ext uri="{FF2B5EF4-FFF2-40B4-BE49-F238E27FC236}">
                <a16:creationId xmlns:a16="http://schemas.microsoft.com/office/drawing/2014/main" id="{3D7A6F51-7185-4AD5-8888-D5F5D172570B}"/>
              </a:ext>
            </a:extLst>
          </p:cNvPr>
          <p:cNvSpPr txBox="1"/>
          <p:nvPr/>
        </p:nvSpPr>
        <p:spPr>
          <a:xfrm>
            <a:off x="5100283" y="2203629"/>
            <a:ext cx="1929167" cy="2339102"/>
          </a:xfrm>
          <a:prstGeom prst="rect">
            <a:avLst/>
          </a:prstGeom>
          <a:solidFill>
            <a:schemeClr val="tx1"/>
          </a:solidFill>
          <a:ln w="57150">
            <a:solidFill>
              <a:schemeClr val="tx1"/>
            </a:solidFill>
          </a:ln>
        </p:spPr>
        <p:txBody>
          <a:bodyPr wrap="square" rtlCol="0">
            <a:spAutoFit/>
          </a:bodyPr>
          <a:lstStyle/>
          <a:p>
            <a:pPr algn="ctr"/>
            <a:endParaRPr lang="en-US" sz="1600" cap="all" dirty="0">
              <a:solidFill>
                <a:schemeClr val="bg1"/>
              </a:solidFill>
            </a:endParaRPr>
          </a:p>
          <a:p>
            <a:pPr algn="ctr"/>
            <a:r>
              <a:rPr lang="en-US" sz="1600" cap="all" dirty="0">
                <a:solidFill>
                  <a:schemeClr val="bg1"/>
                </a:solidFill>
              </a:rPr>
              <a:t>We Address clients most important challenges</a:t>
            </a:r>
          </a:p>
          <a:p>
            <a:pPr algn="ctr"/>
            <a:endParaRPr lang="en-US" sz="1600" cap="all" dirty="0">
              <a:solidFill>
                <a:schemeClr val="bg1"/>
              </a:solidFill>
            </a:endParaRPr>
          </a:p>
          <a:p>
            <a:pPr algn="ctr"/>
            <a:endParaRPr lang="en-US" sz="1600" cap="all" dirty="0">
              <a:solidFill>
                <a:schemeClr val="bg1"/>
              </a:solidFill>
            </a:endParaRPr>
          </a:p>
          <a:p>
            <a:pPr algn="ctr"/>
            <a:endParaRPr lang="en-US" sz="1600" cap="all" dirty="0">
              <a:solidFill>
                <a:schemeClr val="bg1"/>
              </a:solidFill>
            </a:endParaRPr>
          </a:p>
          <a:p>
            <a:pPr algn="ctr"/>
            <a:endParaRPr lang="en-US" cap="all" dirty="0">
              <a:solidFill>
                <a:schemeClr val="bg1"/>
              </a:solidFill>
            </a:endParaRPr>
          </a:p>
        </p:txBody>
      </p:sp>
      <p:sp>
        <p:nvSpPr>
          <p:cNvPr id="12" name="TextBox 11">
            <a:extLst>
              <a:ext uri="{FF2B5EF4-FFF2-40B4-BE49-F238E27FC236}">
                <a16:creationId xmlns:a16="http://schemas.microsoft.com/office/drawing/2014/main" id="{F2ABF6C2-FF04-4A06-8085-B291306DACA2}"/>
              </a:ext>
            </a:extLst>
          </p:cNvPr>
          <p:cNvSpPr txBox="1"/>
          <p:nvPr/>
        </p:nvSpPr>
        <p:spPr>
          <a:xfrm>
            <a:off x="7357708"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Subscription &amp; subscription services to account for &gt;90% of sales</a:t>
            </a:r>
          </a:p>
          <a:p>
            <a:pPr algn="ctr"/>
            <a:endParaRPr lang="en-US" sz="1600" cap="all" dirty="0"/>
          </a:p>
          <a:p>
            <a:pPr algn="ctr"/>
            <a:endParaRPr lang="en-US" sz="1600" cap="all" dirty="0"/>
          </a:p>
          <a:p>
            <a:pPr algn="ctr"/>
            <a:endParaRPr lang="en-US" cap="all" dirty="0"/>
          </a:p>
        </p:txBody>
      </p:sp>
      <p:sp>
        <p:nvSpPr>
          <p:cNvPr id="13" name="TextBox 12">
            <a:extLst>
              <a:ext uri="{FF2B5EF4-FFF2-40B4-BE49-F238E27FC236}">
                <a16:creationId xmlns:a16="http://schemas.microsoft.com/office/drawing/2014/main" id="{154D3F02-5137-438E-809C-B7812E7F07D1}"/>
              </a:ext>
            </a:extLst>
          </p:cNvPr>
          <p:cNvSpPr txBox="1"/>
          <p:nvPr/>
        </p:nvSpPr>
        <p:spPr>
          <a:xfrm>
            <a:off x="961513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Continue to drive additional value to shareholders</a:t>
            </a:r>
          </a:p>
          <a:p>
            <a:pPr algn="ctr"/>
            <a:endParaRPr lang="en-US" sz="1600" cap="all" dirty="0"/>
          </a:p>
          <a:p>
            <a:pPr algn="ctr"/>
            <a:endParaRPr lang="en-US" sz="1600" cap="all" dirty="0"/>
          </a:p>
          <a:p>
            <a:pPr algn="ctr"/>
            <a:endParaRPr lang="en-US" cap="all" dirty="0"/>
          </a:p>
        </p:txBody>
      </p:sp>
    </p:spTree>
    <p:extLst>
      <p:ext uri="{BB962C8B-B14F-4D97-AF65-F5344CB8AC3E}">
        <p14:creationId xmlns:p14="http://schemas.microsoft.com/office/powerpoint/2010/main" val="3967021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91E096-3242-4510-9B18-31F6A8FAC3B2}"/>
              </a:ext>
            </a:extLst>
          </p:cNvPr>
          <p:cNvSpPr>
            <a:spLocks noGrp="1"/>
          </p:cNvSpPr>
          <p:nvPr>
            <p:ph type="sldNum" sz="quarter" idx="12"/>
          </p:nvPr>
        </p:nvSpPr>
        <p:spPr/>
        <p:txBody>
          <a:bodyPr/>
          <a:lstStyle/>
          <a:p>
            <a:fld id="{2FDE0D0E-37A4-4967-BD5D-940B68670EE9}" type="slidenum">
              <a:rPr lang="en-US" sz="1000" smtClean="0"/>
              <a:t>18</a:t>
            </a:fld>
            <a:endParaRPr lang="en-US" sz="1000" dirty="0"/>
          </a:p>
        </p:txBody>
      </p:sp>
      <p:sp>
        <p:nvSpPr>
          <p:cNvPr id="6" name="Rectangle 5">
            <a:extLst>
              <a:ext uri="{FF2B5EF4-FFF2-40B4-BE49-F238E27FC236}">
                <a16:creationId xmlns:a16="http://schemas.microsoft.com/office/drawing/2014/main" id="{FDE8CC20-70EB-4AF5-8DEF-F795654DF7EC}"/>
              </a:ext>
            </a:extLst>
          </p:cNvPr>
          <p:cNvSpPr/>
          <p:nvPr/>
        </p:nvSpPr>
        <p:spPr>
          <a:xfrm>
            <a:off x="2446986" y="1365161"/>
            <a:ext cx="7289442" cy="309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5E80731-2379-440A-829E-46B6718E1DEC}"/>
              </a:ext>
            </a:extLst>
          </p:cNvPr>
          <p:cNvSpPr/>
          <p:nvPr/>
        </p:nvSpPr>
        <p:spPr>
          <a:xfrm>
            <a:off x="2446986" y="1555278"/>
            <a:ext cx="278107" cy="4291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509126D5-777E-4BF4-9C33-9CA036421183}"/>
              </a:ext>
            </a:extLst>
          </p:cNvPr>
          <p:cNvSpPr txBox="1">
            <a:spLocks/>
          </p:cNvSpPr>
          <p:nvPr/>
        </p:nvSpPr>
        <p:spPr>
          <a:xfrm>
            <a:off x="0" y="951529"/>
            <a:ext cx="12191999" cy="7812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pPr algn="ctr"/>
            <a:r>
              <a:rPr lang="en-US" sz="2400" dirty="0">
                <a:solidFill>
                  <a:schemeClr val="tx1">
                    <a:lumMod val="85000"/>
                    <a:lumOff val="15000"/>
                  </a:schemeClr>
                </a:solidFill>
                <a:cs typeface="Gotham Bold" pitchFamily="2" charset="0"/>
              </a:rPr>
              <a:t>It’s clear that not all offerings generate equal levels of organizational impact</a:t>
            </a:r>
          </a:p>
        </p:txBody>
      </p:sp>
      <p:pic>
        <p:nvPicPr>
          <p:cNvPr id="8" name="Picture 7">
            <a:extLst>
              <a:ext uri="{FF2B5EF4-FFF2-40B4-BE49-F238E27FC236}">
                <a16:creationId xmlns:a16="http://schemas.microsoft.com/office/drawing/2014/main" id="{E3256C3E-AC8E-419B-90F1-7B367447D3A7}"/>
              </a:ext>
            </a:extLst>
          </p:cNvPr>
          <p:cNvPicPr>
            <a:picLocks noChangeAspect="1"/>
          </p:cNvPicPr>
          <p:nvPr/>
        </p:nvPicPr>
        <p:blipFill>
          <a:blip r:embed="rId2"/>
          <a:stretch>
            <a:fillRect/>
          </a:stretch>
        </p:blipFill>
        <p:spPr>
          <a:xfrm>
            <a:off x="1136742" y="1981793"/>
            <a:ext cx="2087793" cy="2168093"/>
          </a:xfrm>
          <a:prstGeom prst="rect">
            <a:avLst/>
          </a:prstGeom>
        </p:spPr>
      </p:pic>
      <p:pic>
        <p:nvPicPr>
          <p:cNvPr id="9" name="Picture 8">
            <a:extLst>
              <a:ext uri="{FF2B5EF4-FFF2-40B4-BE49-F238E27FC236}">
                <a16:creationId xmlns:a16="http://schemas.microsoft.com/office/drawing/2014/main" id="{EAFA469E-3D7D-4D64-9BC5-CB552AA6351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086412" y="2277999"/>
            <a:ext cx="3230615" cy="1840983"/>
          </a:xfrm>
          <a:prstGeom prst="rect">
            <a:avLst/>
          </a:prstGeom>
          <a:ln>
            <a:solidFill>
              <a:schemeClr val="tx1">
                <a:lumMod val="85000"/>
                <a:lumOff val="15000"/>
              </a:schemeClr>
            </a:solidFill>
          </a:ln>
        </p:spPr>
      </p:pic>
      <p:sp>
        <p:nvSpPr>
          <p:cNvPr id="10" name="TextBox 9">
            <a:extLst>
              <a:ext uri="{FF2B5EF4-FFF2-40B4-BE49-F238E27FC236}">
                <a16:creationId xmlns:a16="http://schemas.microsoft.com/office/drawing/2014/main" id="{B33693FF-12DA-4AE6-92F9-B9A5F2DABEE3}"/>
              </a:ext>
            </a:extLst>
          </p:cNvPr>
          <p:cNvSpPr txBox="1"/>
          <p:nvPr/>
        </p:nvSpPr>
        <p:spPr>
          <a:xfrm>
            <a:off x="847806" y="4457136"/>
            <a:ext cx="2650919" cy="738664"/>
          </a:xfrm>
          <a:prstGeom prst="rect">
            <a:avLst/>
          </a:prstGeom>
          <a:noFill/>
        </p:spPr>
        <p:txBody>
          <a:bodyPr wrap="none" rtlCol="0">
            <a:spAutoFit/>
          </a:bodyPr>
          <a:lstStyle/>
          <a:p>
            <a:pPr algn="ctr"/>
            <a:r>
              <a:rPr lang="en-US" sz="1400" dirty="0">
                <a:latin typeface="Gotham Medium" pitchFamily="2" charset="0"/>
                <a:cs typeface="Gotham Medium" pitchFamily="2" charset="0"/>
              </a:rPr>
              <a:t>Individual access</a:t>
            </a:r>
          </a:p>
          <a:p>
            <a:pPr algn="ctr"/>
            <a:r>
              <a:rPr lang="en-US" sz="1400" dirty="0">
                <a:latin typeface="Gotham Medium" pitchFamily="2" charset="0"/>
                <a:cs typeface="Gotham Medium" pitchFamily="2" charset="0"/>
              </a:rPr>
              <a:t>to information on </a:t>
            </a:r>
          </a:p>
          <a:p>
            <a:pPr algn="ctr"/>
            <a:r>
              <a:rPr lang="en-US" sz="1400" dirty="0">
                <a:latin typeface="Gotham Medium" pitchFamily="2" charset="0"/>
                <a:cs typeface="Gotham Medium" pitchFamily="2" charset="0"/>
              </a:rPr>
              <a:t>a variety of personal topics</a:t>
            </a:r>
          </a:p>
        </p:txBody>
      </p:sp>
      <p:sp>
        <p:nvSpPr>
          <p:cNvPr id="11" name="TextBox 10">
            <a:extLst>
              <a:ext uri="{FF2B5EF4-FFF2-40B4-BE49-F238E27FC236}">
                <a16:creationId xmlns:a16="http://schemas.microsoft.com/office/drawing/2014/main" id="{9D41A42F-7D3C-4575-B1AA-DA0A961C713E}"/>
              </a:ext>
            </a:extLst>
          </p:cNvPr>
          <p:cNvSpPr txBox="1"/>
          <p:nvPr/>
        </p:nvSpPr>
        <p:spPr>
          <a:xfrm>
            <a:off x="8011388" y="4452885"/>
            <a:ext cx="3380661" cy="738664"/>
          </a:xfrm>
          <a:prstGeom prst="rect">
            <a:avLst/>
          </a:prstGeom>
          <a:noFill/>
        </p:spPr>
        <p:txBody>
          <a:bodyPr wrap="square" rtlCol="0">
            <a:spAutoFit/>
          </a:bodyPr>
          <a:lstStyle/>
          <a:p>
            <a:pPr algn="ctr"/>
            <a:r>
              <a:rPr lang="en-US" sz="1400" dirty="0">
                <a:latin typeface="Gotham Medium" pitchFamily="2" charset="0"/>
                <a:cs typeface="Gotham Medium" pitchFamily="2" charset="0"/>
              </a:rPr>
              <a:t>Collective behavior change </a:t>
            </a:r>
            <a:br>
              <a:rPr lang="en-US" sz="1400" dirty="0">
                <a:latin typeface="Gotham Medium" pitchFamily="2" charset="0"/>
                <a:cs typeface="Gotham Medium" pitchFamily="2" charset="0"/>
              </a:rPr>
            </a:br>
            <a:r>
              <a:rPr lang="en-US" sz="1400" dirty="0">
                <a:latin typeface="Gotham Medium" pitchFamily="2" charset="0"/>
                <a:cs typeface="Gotham Medium" pitchFamily="2" charset="0"/>
              </a:rPr>
              <a:t>against must-win </a:t>
            </a:r>
            <a:br>
              <a:rPr lang="en-US" sz="1400" dirty="0">
                <a:latin typeface="Gotham Medium" pitchFamily="2" charset="0"/>
                <a:cs typeface="Gotham Medium" pitchFamily="2" charset="0"/>
              </a:rPr>
            </a:br>
            <a:r>
              <a:rPr lang="en-US" sz="1400" dirty="0">
                <a:latin typeface="Gotham Medium" pitchFamily="2" charset="0"/>
                <a:cs typeface="Gotham Medium" pitchFamily="2" charset="0"/>
              </a:rPr>
              <a:t>organizational objectives</a:t>
            </a:r>
          </a:p>
        </p:txBody>
      </p:sp>
      <p:sp>
        <p:nvSpPr>
          <p:cNvPr id="12" name="TextBox 11">
            <a:extLst>
              <a:ext uri="{FF2B5EF4-FFF2-40B4-BE49-F238E27FC236}">
                <a16:creationId xmlns:a16="http://schemas.microsoft.com/office/drawing/2014/main" id="{04BD9132-5BCC-417F-A2F9-AB4E2CE35E4F}"/>
              </a:ext>
            </a:extLst>
          </p:cNvPr>
          <p:cNvSpPr txBox="1"/>
          <p:nvPr/>
        </p:nvSpPr>
        <p:spPr>
          <a:xfrm>
            <a:off x="4406776" y="4452885"/>
            <a:ext cx="2441439" cy="738664"/>
          </a:xfrm>
          <a:prstGeom prst="rect">
            <a:avLst/>
          </a:prstGeom>
          <a:noFill/>
        </p:spPr>
        <p:txBody>
          <a:bodyPr wrap="none" rtlCol="0">
            <a:spAutoFit/>
          </a:bodyPr>
          <a:lstStyle/>
          <a:p>
            <a:pPr algn="ctr"/>
            <a:r>
              <a:rPr lang="en-US" sz="1400" dirty="0">
                <a:latin typeface="Gotham Medium" pitchFamily="2" charset="0"/>
                <a:cs typeface="Gotham Medium" pitchFamily="2" charset="0"/>
              </a:rPr>
              <a:t>Individual</a:t>
            </a:r>
          </a:p>
          <a:p>
            <a:pPr algn="ctr"/>
            <a:r>
              <a:rPr lang="en-US" sz="1400" dirty="0">
                <a:latin typeface="Gotham Medium" pitchFamily="2" charset="0"/>
                <a:cs typeface="Gotham Medium" pitchFamily="2" charset="0"/>
              </a:rPr>
              <a:t>skills and capabilities</a:t>
            </a:r>
          </a:p>
          <a:p>
            <a:pPr algn="ctr"/>
            <a:r>
              <a:rPr lang="en-US" sz="1400" dirty="0">
                <a:latin typeface="Gotham Medium" pitchFamily="2" charset="0"/>
                <a:cs typeface="Gotham Medium" pitchFamily="2" charset="0"/>
              </a:rPr>
              <a:t>applied to the workplace</a:t>
            </a:r>
          </a:p>
        </p:txBody>
      </p:sp>
      <p:pic>
        <p:nvPicPr>
          <p:cNvPr id="14" name="Picture 13">
            <a:extLst>
              <a:ext uri="{FF2B5EF4-FFF2-40B4-BE49-F238E27FC236}">
                <a16:creationId xmlns:a16="http://schemas.microsoft.com/office/drawing/2014/main" id="{EB52F73A-5708-4BCB-B18D-219186E66790}"/>
              </a:ext>
            </a:extLst>
          </p:cNvPr>
          <p:cNvPicPr>
            <a:picLocks noChangeAspect="1"/>
          </p:cNvPicPr>
          <p:nvPr/>
        </p:nvPicPr>
        <p:blipFill>
          <a:blip r:embed="rId4"/>
          <a:stretch>
            <a:fillRect/>
          </a:stretch>
        </p:blipFill>
        <p:spPr>
          <a:xfrm>
            <a:off x="3994485" y="2277988"/>
            <a:ext cx="3272878" cy="1840994"/>
          </a:xfrm>
          <a:prstGeom prst="rect">
            <a:avLst/>
          </a:prstGeom>
          <a:ln>
            <a:solidFill>
              <a:schemeClr val="bg1">
                <a:lumMod val="50000"/>
              </a:schemeClr>
            </a:solidFill>
          </a:ln>
        </p:spPr>
      </p:pic>
      <p:sp>
        <p:nvSpPr>
          <p:cNvPr id="15" name="TextBox 14">
            <a:extLst>
              <a:ext uri="{FF2B5EF4-FFF2-40B4-BE49-F238E27FC236}">
                <a16:creationId xmlns:a16="http://schemas.microsoft.com/office/drawing/2014/main" id="{5B92E6D0-23F5-4128-A595-0FDD83BCDE61}"/>
              </a:ext>
            </a:extLst>
          </p:cNvPr>
          <p:cNvSpPr txBox="1"/>
          <p:nvPr/>
        </p:nvSpPr>
        <p:spPr>
          <a:xfrm>
            <a:off x="1412641" y="5855073"/>
            <a:ext cx="1535997" cy="261610"/>
          </a:xfrm>
          <a:prstGeom prst="rect">
            <a:avLst/>
          </a:prstGeom>
          <a:noFill/>
        </p:spPr>
        <p:txBody>
          <a:bodyPr wrap="none" rtlCol="0">
            <a:spAutoFit/>
          </a:bodyPr>
          <a:lstStyle/>
          <a:p>
            <a:pPr algn="ctr"/>
            <a:r>
              <a:rPr lang="en-US" sz="1100" i="1" dirty="0">
                <a:latin typeface="Gotham Book" pitchFamily="2" charset="0"/>
                <a:cs typeface="Gotham Book" pitchFamily="2" charset="0"/>
              </a:rPr>
              <a:t>Benefits individuals</a:t>
            </a:r>
          </a:p>
        </p:txBody>
      </p:sp>
      <p:sp>
        <p:nvSpPr>
          <p:cNvPr id="16" name="TextBox 15">
            <a:extLst>
              <a:ext uri="{FF2B5EF4-FFF2-40B4-BE49-F238E27FC236}">
                <a16:creationId xmlns:a16="http://schemas.microsoft.com/office/drawing/2014/main" id="{303DF24D-E967-4620-8966-F9D8DBB74055}"/>
              </a:ext>
            </a:extLst>
          </p:cNvPr>
          <p:cNvSpPr txBox="1"/>
          <p:nvPr/>
        </p:nvSpPr>
        <p:spPr>
          <a:xfrm>
            <a:off x="9021271" y="5770435"/>
            <a:ext cx="1577676" cy="430887"/>
          </a:xfrm>
          <a:prstGeom prst="rect">
            <a:avLst/>
          </a:prstGeom>
          <a:noFill/>
        </p:spPr>
        <p:txBody>
          <a:bodyPr wrap="none" rtlCol="0">
            <a:spAutoFit/>
          </a:bodyPr>
          <a:lstStyle/>
          <a:p>
            <a:pPr algn="ctr"/>
            <a:r>
              <a:rPr lang="en-US" sz="1100" i="1" dirty="0">
                <a:latin typeface="Gotham Book" pitchFamily="2" charset="0"/>
                <a:cs typeface="Gotham Book" pitchFamily="2" charset="0"/>
              </a:rPr>
              <a:t>Benefits individuals </a:t>
            </a:r>
          </a:p>
          <a:p>
            <a:pPr algn="ctr"/>
            <a:r>
              <a:rPr lang="en-US" sz="1100" i="1" dirty="0">
                <a:latin typeface="Gotham Book" pitchFamily="2" charset="0"/>
                <a:cs typeface="Gotham Book" pitchFamily="2" charset="0"/>
              </a:rPr>
              <a:t>and organizations</a:t>
            </a:r>
          </a:p>
        </p:txBody>
      </p:sp>
      <p:cxnSp>
        <p:nvCxnSpPr>
          <p:cNvPr id="17" name="Straight Arrow Connector 16">
            <a:extLst>
              <a:ext uri="{FF2B5EF4-FFF2-40B4-BE49-F238E27FC236}">
                <a16:creationId xmlns:a16="http://schemas.microsoft.com/office/drawing/2014/main" id="{B108238F-B331-498A-81E4-27B38A3B7344}"/>
              </a:ext>
            </a:extLst>
          </p:cNvPr>
          <p:cNvCxnSpPr/>
          <p:nvPr/>
        </p:nvCxnSpPr>
        <p:spPr>
          <a:xfrm>
            <a:off x="3256370" y="5985879"/>
            <a:ext cx="5212099" cy="0"/>
          </a:xfrm>
          <a:prstGeom prst="straightConnector1">
            <a:avLst/>
          </a:prstGeom>
          <a:ln w="5715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940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91E096-3242-4510-9B18-31F6A8FAC3B2}"/>
              </a:ext>
            </a:extLst>
          </p:cNvPr>
          <p:cNvSpPr>
            <a:spLocks noGrp="1"/>
          </p:cNvSpPr>
          <p:nvPr>
            <p:ph type="sldNum" sz="quarter" idx="12"/>
          </p:nvPr>
        </p:nvSpPr>
        <p:spPr/>
        <p:txBody>
          <a:bodyPr/>
          <a:lstStyle/>
          <a:p>
            <a:fld id="{2FDE0D0E-37A4-4967-BD5D-940B68670EE9}" type="slidenum">
              <a:rPr lang="en-US" sz="1000" smtClean="0"/>
              <a:t>19</a:t>
            </a:fld>
            <a:endParaRPr lang="en-US" sz="1000" dirty="0"/>
          </a:p>
        </p:txBody>
      </p:sp>
      <p:sp>
        <p:nvSpPr>
          <p:cNvPr id="6" name="Rectangle 5">
            <a:extLst>
              <a:ext uri="{FF2B5EF4-FFF2-40B4-BE49-F238E27FC236}">
                <a16:creationId xmlns:a16="http://schemas.microsoft.com/office/drawing/2014/main" id="{FDE8CC20-70EB-4AF5-8DEF-F795654DF7EC}"/>
              </a:ext>
            </a:extLst>
          </p:cNvPr>
          <p:cNvSpPr/>
          <p:nvPr/>
        </p:nvSpPr>
        <p:spPr>
          <a:xfrm>
            <a:off x="2446986" y="1336633"/>
            <a:ext cx="7289442" cy="309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5E80731-2379-440A-829E-46B6718E1DEC}"/>
              </a:ext>
            </a:extLst>
          </p:cNvPr>
          <p:cNvSpPr/>
          <p:nvPr/>
        </p:nvSpPr>
        <p:spPr>
          <a:xfrm>
            <a:off x="2446986" y="1555278"/>
            <a:ext cx="278107" cy="4291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509126D5-777E-4BF4-9C33-9CA036421183}"/>
              </a:ext>
            </a:extLst>
          </p:cNvPr>
          <p:cNvSpPr txBox="1">
            <a:spLocks/>
          </p:cNvSpPr>
          <p:nvPr/>
        </p:nvSpPr>
        <p:spPr>
          <a:xfrm>
            <a:off x="779843" y="203123"/>
            <a:ext cx="11296934" cy="7812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r>
              <a:rPr lang="en-US" sz="2800" dirty="0"/>
              <a:t>Lifetime Customer Value Has Increased Significantly</a:t>
            </a:r>
          </a:p>
        </p:txBody>
      </p:sp>
      <p:grpSp>
        <p:nvGrpSpPr>
          <p:cNvPr id="7" name="Group 6">
            <a:extLst>
              <a:ext uri="{FF2B5EF4-FFF2-40B4-BE49-F238E27FC236}">
                <a16:creationId xmlns:a16="http://schemas.microsoft.com/office/drawing/2014/main" id="{E915AE7E-975F-479E-8576-DDBA0D21E8AF}"/>
              </a:ext>
            </a:extLst>
          </p:cNvPr>
          <p:cNvGrpSpPr/>
          <p:nvPr/>
        </p:nvGrpSpPr>
        <p:grpSpPr>
          <a:xfrm>
            <a:off x="154773" y="1336633"/>
            <a:ext cx="11681652" cy="5016305"/>
            <a:chOff x="275122" y="1591245"/>
            <a:chExt cx="11681652" cy="5016305"/>
          </a:xfrm>
        </p:grpSpPr>
        <p:sp>
          <p:nvSpPr>
            <p:cNvPr id="8" name="Rectangle 7">
              <a:extLst>
                <a:ext uri="{FF2B5EF4-FFF2-40B4-BE49-F238E27FC236}">
                  <a16:creationId xmlns:a16="http://schemas.microsoft.com/office/drawing/2014/main" id="{6D5EC1A3-9865-4C6B-8B47-3312E3ACA9D3}"/>
                </a:ext>
              </a:extLst>
            </p:cNvPr>
            <p:cNvSpPr/>
            <p:nvPr/>
          </p:nvSpPr>
          <p:spPr>
            <a:xfrm>
              <a:off x="3092959" y="1591245"/>
              <a:ext cx="2091790" cy="369332"/>
            </a:xfrm>
            <a:prstGeom prst="rect">
              <a:avLst/>
            </a:prstGeom>
          </p:spPr>
          <p:txBody>
            <a:bodyPr wrap="square">
              <a:spAutoFit/>
            </a:bodyPr>
            <a:lstStyle/>
            <a:p>
              <a:pPr algn="r"/>
              <a:r>
                <a:rPr lang="en-US" sz="900" dirty="0">
                  <a:solidFill>
                    <a:schemeClr val="tx1">
                      <a:lumMod val="85000"/>
                      <a:lumOff val="15000"/>
                    </a:schemeClr>
                  </a:solidFill>
                  <a:latin typeface="Gotham Book" pitchFamily="2" charset="0"/>
                  <a:cs typeface="Gotham Book" pitchFamily="2" charset="0"/>
                </a:rPr>
                <a:t>Average AAP  </a:t>
              </a:r>
              <a:br>
                <a:rPr lang="en-US" sz="900" dirty="0">
                  <a:solidFill>
                    <a:schemeClr val="tx1">
                      <a:lumMod val="85000"/>
                      <a:lumOff val="15000"/>
                    </a:schemeClr>
                  </a:solidFill>
                  <a:latin typeface="Gotham Book" pitchFamily="2" charset="0"/>
                  <a:cs typeface="Gotham Book" pitchFamily="2" charset="0"/>
                </a:rPr>
              </a:br>
              <a:r>
                <a:rPr lang="en-US" sz="900" dirty="0">
                  <a:solidFill>
                    <a:schemeClr val="tx1">
                      <a:lumMod val="85000"/>
                      <a:lumOff val="15000"/>
                    </a:schemeClr>
                  </a:solidFill>
                  <a:latin typeface="Gotham Book" pitchFamily="2" charset="0"/>
                  <a:cs typeface="Gotham Book" pitchFamily="2" charset="0"/>
                </a:rPr>
                <a:t>(pass only) Price is Approx. $42K</a:t>
              </a:r>
            </a:p>
          </p:txBody>
        </p:sp>
        <p:sp>
          <p:nvSpPr>
            <p:cNvPr id="9" name="Rectangle 8">
              <a:extLst>
                <a:ext uri="{FF2B5EF4-FFF2-40B4-BE49-F238E27FC236}">
                  <a16:creationId xmlns:a16="http://schemas.microsoft.com/office/drawing/2014/main" id="{8F3DE5A5-EEC3-48DD-81E3-E102D8AC926B}"/>
                </a:ext>
              </a:extLst>
            </p:cNvPr>
            <p:cNvSpPr/>
            <p:nvPr/>
          </p:nvSpPr>
          <p:spPr>
            <a:xfrm>
              <a:off x="8220167" y="3692925"/>
              <a:ext cx="1804518" cy="646331"/>
            </a:xfrm>
            <a:prstGeom prst="rect">
              <a:avLst/>
            </a:prstGeom>
          </p:spPr>
          <p:txBody>
            <a:bodyPr wrap="square">
              <a:spAutoFit/>
            </a:bodyPr>
            <a:lstStyle/>
            <a:p>
              <a:r>
                <a:rPr lang="en-US" sz="900" dirty="0">
                  <a:solidFill>
                    <a:schemeClr val="tx1">
                      <a:lumMod val="85000"/>
                      <a:lumOff val="15000"/>
                    </a:schemeClr>
                  </a:solidFill>
                  <a:latin typeface="Gotham Book" pitchFamily="2" charset="0"/>
                  <a:cs typeface="Gotham Book" pitchFamily="2" charset="0"/>
                </a:rPr>
                <a:t>Annual Recurring Revenue Retention has always been &gt;90% </a:t>
              </a:r>
            </a:p>
            <a:p>
              <a:endParaRPr lang="en-US" sz="900" dirty="0">
                <a:solidFill>
                  <a:schemeClr val="tx1">
                    <a:lumMod val="85000"/>
                    <a:lumOff val="15000"/>
                  </a:schemeClr>
                </a:solidFill>
                <a:latin typeface="Gotham Book" pitchFamily="2" charset="0"/>
                <a:cs typeface="Gotham Book" pitchFamily="2" charset="0"/>
              </a:endParaRPr>
            </a:p>
          </p:txBody>
        </p:sp>
        <p:sp>
          <p:nvSpPr>
            <p:cNvPr id="10" name="Rectangle 9">
              <a:extLst>
                <a:ext uri="{FF2B5EF4-FFF2-40B4-BE49-F238E27FC236}">
                  <a16:creationId xmlns:a16="http://schemas.microsoft.com/office/drawing/2014/main" id="{DBB8199D-43FA-4C61-8011-211AED4ACF66}"/>
                </a:ext>
              </a:extLst>
            </p:cNvPr>
            <p:cNvSpPr/>
            <p:nvPr/>
          </p:nvSpPr>
          <p:spPr>
            <a:xfrm>
              <a:off x="6282334" y="5848691"/>
              <a:ext cx="2621288" cy="230832"/>
            </a:xfrm>
            <a:prstGeom prst="rect">
              <a:avLst/>
            </a:prstGeom>
          </p:spPr>
          <p:txBody>
            <a:bodyPr wrap="square">
              <a:spAutoFit/>
            </a:bodyPr>
            <a:lstStyle/>
            <a:p>
              <a:r>
                <a:rPr lang="en-US" sz="900" dirty="0">
                  <a:solidFill>
                    <a:schemeClr val="tx1">
                      <a:lumMod val="85000"/>
                      <a:lumOff val="15000"/>
                    </a:schemeClr>
                  </a:solidFill>
                  <a:latin typeface="Gotham Book" pitchFamily="2" charset="0"/>
                  <a:cs typeface="Gotham Book" pitchFamily="2" charset="0"/>
                </a:rPr>
                <a:t>Services Attachment Rate has increased to 52%</a:t>
              </a:r>
            </a:p>
          </p:txBody>
        </p:sp>
        <p:grpSp>
          <p:nvGrpSpPr>
            <p:cNvPr id="11" name="Group 10">
              <a:extLst>
                <a:ext uri="{FF2B5EF4-FFF2-40B4-BE49-F238E27FC236}">
                  <a16:creationId xmlns:a16="http://schemas.microsoft.com/office/drawing/2014/main" id="{0D0193C7-F7FF-4D92-BF18-AA0266AC7C2F}"/>
                </a:ext>
              </a:extLst>
            </p:cNvPr>
            <p:cNvGrpSpPr/>
            <p:nvPr/>
          </p:nvGrpSpPr>
          <p:grpSpPr>
            <a:xfrm>
              <a:off x="3252915" y="1718088"/>
              <a:ext cx="4912058" cy="4385758"/>
              <a:chOff x="3580085" y="1790162"/>
              <a:chExt cx="4955958" cy="4424954"/>
            </a:xfrm>
          </p:grpSpPr>
          <p:sp>
            <p:nvSpPr>
              <p:cNvPr id="17" name="Oval 16">
                <a:extLst>
                  <a:ext uri="{FF2B5EF4-FFF2-40B4-BE49-F238E27FC236}">
                    <a16:creationId xmlns:a16="http://schemas.microsoft.com/office/drawing/2014/main" id="{5B64C35C-4ACC-4131-B912-88E2AE54583E}"/>
                  </a:ext>
                </a:extLst>
              </p:cNvPr>
              <p:cNvSpPr/>
              <p:nvPr/>
            </p:nvSpPr>
            <p:spPr>
              <a:xfrm>
                <a:off x="4407453" y="2476417"/>
                <a:ext cx="3261089" cy="312483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grpSp>
            <p:nvGrpSpPr>
              <p:cNvPr id="18" name="Group 17">
                <a:extLst>
                  <a:ext uri="{FF2B5EF4-FFF2-40B4-BE49-F238E27FC236}">
                    <a16:creationId xmlns:a16="http://schemas.microsoft.com/office/drawing/2014/main" id="{8C715F2A-B7FE-431E-890E-11848F21D4B5}"/>
                  </a:ext>
                </a:extLst>
              </p:cNvPr>
              <p:cNvGrpSpPr/>
              <p:nvPr/>
            </p:nvGrpSpPr>
            <p:grpSpPr>
              <a:xfrm>
                <a:off x="5560633" y="1790162"/>
                <a:ext cx="1077870" cy="1032835"/>
                <a:chOff x="7506584" y="865219"/>
                <a:chExt cx="1159842" cy="1159842"/>
              </a:xfrm>
            </p:grpSpPr>
            <p:sp>
              <p:nvSpPr>
                <p:cNvPr id="33" name="Oval 32">
                  <a:extLst>
                    <a:ext uri="{FF2B5EF4-FFF2-40B4-BE49-F238E27FC236}">
                      <a16:creationId xmlns:a16="http://schemas.microsoft.com/office/drawing/2014/main" id="{8F7C7163-48A0-45AA-A105-A89F76FF6F2A}"/>
                    </a:ext>
                  </a:extLst>
                </p:cNvPr>
                <p:cNvSpPr/>
                <p:nvPr/>
              </p:nvSpPr>
              <p:spPr>
                <a:xfrm>
                  <a:off x="7506584" y="865219"/>
                  <a:ext cx="1159842" cy="1159842"/>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600" dirty="0"/>
                </a:p>
              </p:txBody>
            </p:sp>
            <p:sp>
              <p:nvSpPr>
                <p:cNvPr id="34" name="Rectangle 33">
                  <a:extLst>
                    <a:ext uri="{FF2B5EF4-FFF2-40B4-BE49-F238E27FC236}">
                      <a16:creationId xmlns:a16="http://schemas.microsoft.com/office/drawing/2014/main" id="{14B9D311-3710-4FC7-8189-B8883B28561D}"/>
                    </a:ext>
                  </a:extLst>
                </p:cNvPr>
                <p:cNvSpPr/>
                <p:nvPr/>
              </p:nvSpPr>
              <p:spPr>
                <a:xfrm>
                  <a:off x="7604413" y="1185921"/>
                  <a:ext cx="907059" cy="453327"/>
                </a:xfrm>
                <a:prstGeom prst="rect">
                  <a:avLst/>
                </a:prstGeom>
              </p:spPr>
              <p:txBody>
                <a:bodyPr wrap="none">
                  <a:spAutoFit/>
                </a:bodyPr>
                <a:lstStyle/>
                <a:p>
                  <a:pPr algn="ctr"/>
                  <a:r>
                    <a:rPr lang="en-US" sz="2000" dirty="0">
                      <a:solidFill>
                        <a:schemeClr val="bg1"/>
                      </a:solidFill>
                      <a:latin typeface="Gotham Medium" pitchFamily="2" charset="0"/>
                      <a:cs typeface="Gotham Medium" pitchFamily="2" charset="0"/>
                    </a:rPr>
                    <a:t>&gt;$42K</a:t>
                  </a:r>
                  <a:endParaRPr lang="en-US" sz="1100" dirty="0">
                    <a:solidFill>
                      <a:schemeClr val="bg1"/>
                    </a:solidFill>
                    <a:latin typeface="Gotham Medium" pitchFamily="2" charset="0"/>
                    <a:cs typeface="Gotham Medium" pitchFamily="2" charset="0"/>
                  </a:endParaRPr>
                </a:p>
              </p:txBody>
            </p:sp>
          </p:grpSp>
          <p:grpSp>
            <p:nvGrpSpPr>
              <p:cNvPr id="19" name="Group 18">
                <a:extLst>
                  <a:ext uri="{FF2B5EF4-FFF2-40B4-BE49-F238E27FC236}">
                    <a16:creationId xmlns:a16="http://schemas.microsoft.com/office/drawing/2014/main" id="{151442E6-D2AA-4C79-A0DD-654161F580E7}"/>
                  </a:ext>
                </a:extLst>
              </p:cNvPr>
              <p:cNvGrpSpPr/>
              <p:nvPr/>
            </p:nvGrpSpPr>
            <p:grpSpPr>
              <a:xfrm>
                <a:off x="7458172" y="3525657"/>
                <a:ext cx="1077871" cy="1032835"/>
                <a:chOff x="9403064" y="2614391"/>
                <a:chExt cx="1159842" cy="1159842"/>
              </a:xfrm>
            </p:grpSpPr>
            <p:sp>
              <p:nvSpPr>
                <p:cNvPr id="31" name="Oval 30">
                  <a:extLst>
                    <a:ext uri="{FF2B5EF4-FFF2-40B4-BE49-F238E27FC236}">
                      <a16:creationId xmlns:a16="http://schemas.microsoft.com/office/drawing/2014/main" id="{16596F3E-500A-4C15-A5E5-B0272519452A}"/>
                    </a:ext>
                  </a:extLst>
                </p:cNvPr>
                <p:cNvSpPr/>
                <p:nvPr/>
              </p:nvSpPr>
              <p:spPr>
                <a:xfrm>
                  <a:off x="9403064" y="2614391"/>
                  <a:ext cx="1159842" cy="1159842"/>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600" dirty="0"/>
                </a:p>
              </p:txBody>
            </p:sp>
            <p:sp>
              <p:nvSpPr>
                <p:cNvPr id="32" name="Rectangle 31">
                  <a:extLst>
                    <a:ext uri="{FF2B5EF4-FFF2-40B4-BE49-F238E27FC236}">
                      <a16:creationId xmlns:a16="http://schemas.microsoft.com/office/drawing/2014/main" id="{FC8B1EA7-3E2B-467B-BEDB-5DAF9E4CDFAB}"/>
                    </a:ext>
                  </a:extLst>
                </p:cNvPr>
                <p:cNvSpPr/>
                <p:nvPr/>
              </p:nvSpPr>
              <p:spPr>
                <a:xfrm>
                  <a:off x="9542234" y="2951226"/>
                  <a:ext cx="988718" cy="449311"/>
                </a:xfrm>
                <a:prstGeom prst="rect">
                  <a:avLst/>
                </a:prstGeom>
              </p:spPr>
              <p:txBody>
                <a:bodyPr wrap="none">
                  <a:spAutoFit/>
                </a:bodyPr>
                <a:lstStyle/>
                <a:p>
                  <a:pPr algn="ctr"/>
                  <a:r>
                    <a:rPr lang="en-US" sz="2000" dirty="0">
                      <a:solidFill>
                        <a:schemeClr val="bg1"/>
                      </a:solidFill>
                      <a:latin typeface="Gotham Medium" pitchFamily="2" charset="0"/>
                      <a:cs typeface="Gotham Medium" pitchFamily="2" charset="0"/>
                    </a:rPr>
                    <a:t>&gt;90%</a:t>
                  </a:r>
                  <a:endParaRPr lang="en-US" sz="1200" dirty="0">
                    <a:solidFill>
                      <a:schemeClr val="bg1"/>
                    </a:solidFill>
                    <a:latin typeface="Gotham Medium" pitchFamily="2" charset="0"/>
                    <a:cs typeface="Gotham Medium" pitchFamily="2" charset="0"/>
                  </a:endParaRPr>
                </a:p>
              </p:txBody>
            </p:sp>
          </p:grpSp>
          <p:grpSp>
            <p:nvGrpSpPr>
              <p:cNvPr id="20" name="Group 19">
                <a:extLst>
                  <a:ext uri="{FF2B5EF4-FFF2-40B4-BE49-F238E27FC236}">
                    <a16:creationId xmlns:a16="http://schemas.microsoft.com/office/drawing/2014/main" id="{58E79E05-EB4A-4422-9E35-CC7148D5D6D0}"/>
                  </a:ext>
                </a:extLst>
              </p:cNvPr>
              <p:cNvGrpSpPr/>
              <p:nvPr/>
            </p:nvGrpSpPr>
            <p:grpSpPr>
              <a:xfrm>
                <a:off x="5563860" y="5182281"/>
                <a:ext cx="1077870" cy="1032835"/>
                <a:chOff x="7567839" y="4674464"/>
                <a:chExt cx="1159842" cy="1159842"/>
              </a:xfrm>
            </p:grpSpPr>
            <p:sp>
              <p:nvSpPr>
                <p:cNvPr id="29" name="Oval 28">
                  <a:extLst>
                    <a:ext uri="{FF2B5EF4-FFF2-40B4-BE49-F238E27FC236}">
                      <a16:creationId xmlns:a16="http://schemas.microsoft.com/office/drawing/2014/main" id="{D1F378CE-B9FB-48E9-BA8E-CB03DFB12E37}"/>
                    </a:ext>
                  </a:extLst>
                </p:cNvPr>
                <p:cNvSpPr/>
                <p:nvPr/>
              </p:nvSpPr>
              <p:spPr>
                <a:xfrm>
                  <a:off x="7567839" y="4674464"/>
                  <a:ext cx="1159842" cy="1159842"/>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600" dirty="0"/>
                </a:p>
              </p:txBody>
            </p:sp>
            <p:sp>
              <p:nvSpPr>
                <p:cNvPr id="30" name="Rectangle 29">
                  <a:extLst>
                    <a:ext uri="{FF2B5EF4-FFF2-40B4-BE49-F238E27FC236}">
                      <a16:creationId xmlns:a16="http://schemas.microsoft.com/office/drawing/2014/main" id="{90465E3B-8F05-4C5A-A908-41C48B2EAECE}"/>
                    </a:ext>
                  </a:extLst>
                </p:cNvPr>
                <p:cNvSpPr/>
                <p:nvPr/>
              </p:nvSpPr>
              <p:spPr>
                <a:xfrm>
                  <a:off x="7842979" y="5034416"/>
                  <a:ext cx="680817" cy="453327"/>
                </a:xfrm>
                <a:prstGeom prst="rect">
                  <a:avLst/>
                </a:prstGeom>
              </p:spPr>
              <p:txBody>
                <a:bodyPr wrap="none">
                  <a:spAutoFit/>
                </a:bodyPr>
                <a:lstStyle/>
                <a:p>
                  <a:pPr algn="ctr"/>
                  <a:r>
                    <a:rPr lang="en-US" sz="2000" dirty="0">
                      <a:solidFill>
                        <a:schemeClr val="bg1"/>
                      </a:solidFill>
                      <a:latin typeface="Gotham Medium" pitchFamily="2" charset="0"/>
                      <a:cs typeface="Gotham Medium" pitchFamily="2" charset="0"/>
                    </a:rPr>
                    <a:t>52%</a:t>
                  </a:r>
                </a:p>
              </p:txBody>
            </p:sp>
          </p:grpSp>
          <p:grpSp>
            <p:nvGrpSpPr>
              <p:cNvPr id="21" name="Group 20">
                <a:extLst>
                  <a:ext uri="{FF2B5EF4-FFF2-40B4-BE49-F238E27FC236}">
                    <a16:creationId xmlns:a16="http://schemas.microsoft.com/office/drawing/2014/main" id="{422432F0-69CA-44B0-AC8C-876EBE08918D}"/>
                  </a:ext>
                </a:extLst>
              </p:cNvPr>
              <p:cNvGrpSpPr/>
              <p:nvPr/>
            </p:nvGrpSpPr>
            <p:grpSpPr>
              <a:xfrm>
                <a:off x="3580085" y="3525656"/>
                <a:ext cx="1077869" cy="1032835"/>
                <a:chOff x="5463017" y="2650958"/>
                <a:chExt cx="1159842" cy="1159842"/>
              </a:xfrm>
            </p:grpSpPr>
            <p:sp>
              <p:nvSpPr>
                <p:cNvPr id="27" name="Oval 26">
                  <a:extLst>
                    <a:ext uri="{FF2B5EF4-FFF2-40B4-BE49-F238E27FC236}">
                      <a16:creationId xmlns:a16="http://schemas.microsoft.com/office/drawing/2014/main" id="{17ECCB4F-7CFA-41C0-84B7-7545FF61F151}"/>
                    </a:ext>
                  </a:extLst>
                </p:cNvPr>
                <p:cNvSpPr/>
                <p:nvPr/>
              </p:nvSpPr>
              <p:spPr>
                <a:xfrm>
                  <a:off x="5463017" y="2650958"/>
                  <a:ext cx="1159842" cy="1159842"/>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600" dirty="0"/>
                </a:p>
              </p:txBody>
            </p:sp>
            <p:sp>
              <p:nvSpPr>
                <p:cNvPr id="28" name="Rectangle 27">
                  <a:extLst>
                    <a:ext uri="{FF2B5EF4-FFF2-40B4-BE49-F238E27FC236}">
                      <a16:creationId xmlns:a16="http://schemas.microsoft.com/office/drawing/2014/main" id="{8159D656-DDF5-4D73-8304-9DEC75430248}"/>
                    </a:ext>
                  </a:extLst>
                </p:cNvPr>
                <p:cNvSpPr/>
                <p:nvPr/>
              </p:nvSpPr>
              <p:spPr>
                <a:xfrm>
                  <a:off x="5587698" y="2981695"/>
                  <a:ext cx="954222" cy="449311"/>
                </a:xfrm>
                <a:prstGeom prst="rect">
                  <a:avLst/>
                </a:prstGeom>
              </p:spPr>
              <p:txBody>
                <a:bodyPr wrap="none">
                  <a:spAutoFit/>
                </a:bodyPr>
                <a:lstStyle/>
                <a:p>
                  <a:pPr algn="ctr"/>
                  <a:r>
                    <a:rPr lang="en-US" sz="2000" dirty="0">
                      <a:solidFill>
                        <a:schemeClr val="bg1"/>
                      </a:solidFill>
                      <a:latin typeface="Gotham Medium" pitchFamily="2" charset="0"/>
                      <a:cs typeface="Gotham Medium" pitchFamily="2" charset="0"/>
                    </a:rPr>
                    <a:t>&gt;85%</a:t>
                  </a:r>
                  <a:endParaRPr lang="en-US" sz="1200" dirty="0">
                    <a:solidFill>
                      <a:schemeClr val="bg1"/>
                    </a:solidFill>
                    <a:latin typeface="Gotham Medium" pitchFamily="2" charset="0"/>
                    <a:cs typeface="Gotham Medium" pitchFamily="2" charset="0"/>
                  </a:endParaRPr>
                </a:p>
              </p:txBody>
            </p:sp>
          </p:grpSp>
          <p:pic>
            <p:nvPicPr>
              <p:cNvPr id="22" name="Picture 21">
                <a:extLst>
                  <a:ext uri="{FF2B5EF4-FFF2-40B4-BE49-F238E27FC236}">
                    <a16:creationId xmlns:a16="http://schemas.microsoft.com/office/drawing/2014/main" id="{968CD903-62C1-45AD-B26D-A4913FB59B5D}"/>
                  </a:ext>
                </a:extLst>
              </p:cNvPr>
              <p:cNvPicPr>
                <a:picLocks noChangeAspect="1"/>
              </p:cNvPicPr>
              <p:nvPr/>
            </p:nvPicPr>
            <p:blipFill>
              <a:blip r:embed="rId2"/>
              <a:stretch>
                <a:fillRect/>
              </a:stretch>
            </p:blipFill>
            <p:spPr>
              <a:xfrm>
                <a:off x="5426662" y="3166663"/>
                <a:ext cx="1336950" cy="1750823"/>
              </a:xfrm>
              <a:prstGeom prst="rect">
                <a:avLst/>
              </a:prstGeom>
            </p:spPr>
          </p:pic>
          <p:sp>
            <p:nvSpPr>
              <p:cNvPr id="23" name="Arc 22">
                <a:extLst>
                  <a:ext uri="{FF2B5EF4-FFF2-40B4-BE49-F238E27FC236}">
                    <a16:creationId xmlns:a16="http://schemas.microsoft.com/office/drawing/2014/main" id="{0F35B4F2-C7B3-42D6-A414-2E6A8AB06C65}"/>
                  </a:ext>
                </a:extLst>
              </p:cNvPr>
              <p:cNvSpPr/>
              <p:nvPr/>
            </p:nvSpPr>
            <p:spPr>
              <a:xfrm rot="190255">
                <a:off x="4287309" y="2325972"/>
                <a:ext cx="3528928" cy="3381482"/>
              </a:xfrm>
              <a:prstGeom prst="arc">
                <a:avLst>
                  <a:gd name="adj1" fmla="val 17275187"/>
                  <a:gd name="adj2" fmla="val 20546792"/>
                </a:avLst>
              </a:prstGeom>
              <a:noFill/>
              <a:ln w="38100" cap="rnd">
                <a:solidFill>
                  <a:schemeClr val="accent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a:p>
            </p:txBody>
          </p:sp>
          <p:sp>
            <p:nvSpPr>
              <p:cNvPr id="24" name="Arc 23">
                <a:extLst>
                  <a:ext uri="{FF2B5EF4-FFF2-40B4-BE49-F238E27FC236}">
                    <a16:creationId xmlns:a16="http://schemas.microsoft.com/office/drawing/2014/main" id="{DFDE5952-8D38-45F0-9FA5-96C0790ACEE2}"/>
                  </a:ext>
                </a:extLst>
              </p:cNvPr>
              <p:cNvSpPr/>
              <p:nvPr/>
            </p:nvSpPr>
            <p:spPr>
              <a:xfrm rot="21398895">
                <a:off x="4258313" y="2382969"/>
                <a:ext cx="3528928" cy="3381482"/>
              </a:xfrm>
              <a:prstGeom prst="arc">
                <a:avLst>
                  <a:gd name="adj1" fmla="val 1119992"/>
                  <a:gd name="adj2" fmla="val 4295278"/>
                </a:avLst>
              </a:prstGeom>
              <a:noFill/>
              <a:ln w="38100" cap="rnd">
                <a:solidFill>
                  <a:schemeClr val="accent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dirty="0">
                  <a:solidFill>
                    <a:srgbClr val="0966C2"/>
                  </a:solidFill>
                </a:endParaRPr>
              </a:p>
            </p:txBody>
          </p:sp>
          <p:sp>
            <p:nvSpPr>
              <p:cNvPr id="25" name="Arc 24">
                <a:extLst>
                  <a:ext uri="{FF2B5EF4-FFF2-40B4-BE49-F238E27FC236}">
                    <a16:creationId xmlns:a16="http://schemas.microsoft.com/office/drawing/2014/main" id="{0C220C0C-6D83-4278-84A5-18349D16C9BB}"/>
                  </a:ext>
                </a:extLst>
              </p:cNvPr>
              <p:cNvSpPr/>
              <p:nvPr/>
            </p:nvSpPr>
            <p:spPr>
              <a:xfrm>
                <a:off x="4265616" y="2348094"/>
                <a:ext cx="3528928" cy="3381482"/>
              </a:xfrm>
              <a:prstGeom prst="arc">
                <a:avLst>
                  <a:gd name="adj1" fmla="val 6522231"/>
                  <a:gd name="adj2" fmla="val 9699450"/>
                </a:avLst>
              </a:prstGeom>
              <a:noFill/>
              <a:ln w="38100" cap="rnd">
                <a:solidFill>
                  <a:schemeClr val="accent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a:p>
            </p:txBody>
          </p:sp>
          <p:sp>
            <p:nvSpPr>
              <p:cNvPr id="26" name="Arc 25">
                <a:extLst>
                  <a:ext uri="{FF2B5EF4-FFF2-40B4-BE49-F238E27FC236}">
                    <a16:creationId xmlns:a16="http://schemas.microsoft.com/office/drawing/2014/main" id="{BC52109B-25B8-4274-B390-43A0C7C0B728}"/>
                  </a:ext>
                </a:extLst>
              </p:cNvPr>
              <p:cNvSpPr/>
              <p:nvPr/>
            </p:nvSpPr>
            <p:spPr>
              <a:xfrm>
                <a:off x="4265616" y="2348094"/>
                <a:ext cx="3528928" cy="3381482"/>
              </a:xfrm>
              <a:prstGeom prst="arc">
                <a:avLst>
                  <a:gd name="adj1" fmla="val 11867095"/>
                  <a:gd name="adj2" fmla="val 15109975"/>
                </a:avLst>
              </a:prstGeom>
              <a:noFill/>
              <a:ln w="38100" cap="rnd">
                <a:solidFill>
                  <a:schemeClr val="accent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a:p>
            </p:txBody>
          </p:sp>
        </p:grpSp>
        <p:sp>
          <p:nvSpPr>
            <p:cNvPr id="12" name="Rectangle 11">
              <a:extLst>
                <a:ext uri="{FF2B5EF4-FFF2-40B4-BE49-F238E27FC236}">
                  <a16:creationId xmlns:a16="http://schemas.microsoft.com/office/drawing/2014/main" id="{754CF717-0B56-4946-BB27-EEBFF7A3B27E}"/>
                </a:ext>
              </a:extLst>
            </p:cNvPr>
            <p:cNvSpPr/>
            <p:nvPr/>
          </p:nvSpPr>
          <p:spPr>
            <a:xfrm>
              <a:off x="275122" y="6361329"/>
              <a:ext cx="3129214" cy="246221"/>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000" dirty="0">
                  <a:solidFill>
                    <a:schemeClr val="tx1">
                      <a:lumMod val="75000"/>
                      <a:lumOff val="25000"/>
                    </a:schemeClr>
                  </a:solidFill>
                  <a:latin typeface="Gotham Light" pitchFamily="2" charset="0"/>
                  <a:cs typeface="Gotham Light" pitchFamily="2" charset="0"/>
                </a:rPr>
                <a:t>(U.S./Canada/Government—August 31, 2021)</a:t>
              </a:r>
            </a:p>
          </p:txBody>
        </p:sp>
        <p:sp>
          <p:nvSpPr>
            <p:cNvPr id="14" name="Rectangle 13">
              <a:extLst>
                <a:ext uri="{FF2B5EF4-FFF2-40B4-BE49-F238E27FC236}">
                  <a16:creationId xmlns:a16="http://schemas.microsoft.com/office/drawing/2014/main" id="{13302878-F2DB-4EC0-A394-76CE4119E202}"/>
                </a:ext>
              </a:extLst>
            </p:cNvPr>
            <p:cNvSpPr/>
            <p:nvPr/>
          </p:nvSpPr>
          <p:spPr>
            <a:xfrm>
              <a:off x="1396979" y="3692925"/>
              <a:ext cx="1804518" cy="507831"/>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a:r>
                <a:rPr lang="en-US" sz="900" dirty="0">
                  <a:solidFill>
                    <a:schemeClr val="tx1">
                      <a:lumMod val="85000"/>
                      <a:lumOff val="15000"/>
                    </a:schemeClr>
                  </a:solidFill>
                  <a:latin typeface="Gotham Book" pitchFamily="2" charset="0"/>
                  <a:cs typeface="Gotham Book" pitchFamily="2" charset="0"/>
                </a:rPr>
                <a:t>High Blended Gross Margins driving high and increasing company Gross Margins*</a:t>
              </a:r>
            </a:p>
          </p:txBody>
        </p:sp>
        <p:sp>
          <p:nvSpPr>
            <p:cNvPr id="15" name="Oval 14">
              <a:extLst>
                <a:ext uri="{FF2B5EF4-FFF2-40B4-BE49-F238E27FC236}">
                  <a16:creationId xmlns:a16="http://schemas.microsoft.com/office/drawing/2014/main" id="{133FAD21-DCE3-42FE-A981-02CDCC9AEAF0}"/>
                </a:ext>
              </a:extLst>
            </p:cNvPr>
            <p:cNvSpPr/>
            <p:nvPr/>
          </p:nvSpPr>
          <p:spPr>
            <a:xfrm>
              <a:off x="8764063" y="1759659"/>
              <a:ext cx="2545464" cy="958425"/>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200" dirty="0">
                  <a:solidFill>
                    <a:schemeClr val="bg1"/>
                  </a:solidFill>
                  <a:latin typeface="Gotham Light" pitchFamily="2" charset="0"/>
                  <a:cs typeface="Gotham Light" pitchFamily="2" charset="0"/>
                </a:rPr>
                <a:t>Multi-Year Progress</a:t>
              </a:r>
            </a:p>
            <a:p>
              <a:pPr marL="285750" indent="-285750">
                <a:buFont typeface="Arial" panose="020B0604020202020204" pitchFamily="34" charset="0"/>
                <a:buChar char="•"/>
              </a:pPr>
              <a:r>
                <a:rPr lang="en-US" sz="1200" dirty="0">
                  <a:solidFill>
                    <a:schemeClr val="bg1"/>
                  </a:solidFill>
                  <a:latin typeface="Gotham Light" pitchFamily="2" charset="0"/>
                  <a:cs typeface="Gotham Light" pitchFamily="2" charset="0"/>
                </a:rPr>
                <a:t>41% of Contracts</a:t>
              </a:r>
            </a:p>
            <a:p>
              <a:pPr marL="285750" indent="-285750">
                <a:buFont typeface="Arial" panose="020B0604020202020204" pitchFamily="34" charset="0"/>
                <a:buChar char="•"/>
              </a:pPr>
              <a:r>
                <a:rPr lang="en-US" sz="1200" dirty="0">
                  <a:solidFill>
                    <a:schemeClr val="bg1"/>
                  </a:solidFill>
                  <a:latin typeface="Gotham Light" pitchFamily="2" charset="0"/>
                  <a:cs typeface="Gotham Light" pitchFamily="2" charset="0"/>
                </a:rPr>
                <a:t>53% of Revenue</a:t>
              </a:r>
            </a:p>
          </p:txBody>
        </p:sp>
        <p:sp>
          <p:nvSpPr>
            <p:cNvPr id="16" name="TextBox 15">
              <a:extLst>
                <a:ext uri="{FF2B5EF4-FFF2-40B4-BE49-F238E27FC236}">
                  <a16:creationId xmlns:a16="http://schemas.microsoft.com/office/drawing/2014/main" id="{A5CD290B-843E-4F9D-9D60-4A8C62375EF3}"/>
                </a:ext>
              </a:extLst>
            </p:cNvPr>
            <p:cNvSpPr txBox="1"/>
            <p:nvPr/>
          </p:nvSpPr>
          <p:spPr>
            <a:xfrm>
              <a:off x="7678359" y="6404943"/>
              <a:ext cx="4278415" cy="200055"/>
            </a:xfrm>
            <a:prstGeom prst="rect">
              <a:avLst/>
            </a:prstGeom>
            <a:noFill/>
          </p:spPr>
          <p:txBody>
            <a:bodyPr wrap="square" rtlCol="0">
              <a:spAutoFit/>
            </a:bodyPr>
            <a:lstStyle/>
            <a:p>
              <a:pPr algn="r"/>
              <a:r>
                <a:rPr lang="en-US" sz="700" dirty="0">
                  <a:latin typeface="Gotham Light" pitchFamily="2" charset="0"/>
                  <a:cs typeface="Gotham Light" pitchFamily="2" charset="0"/>
                </a:rPr>
                <a:t>*Enterprise Division Gross Margin - Blend between Subscription &amp; Services</a:t>
              </a:r>
            </a:p>
          </p:txBody>
        </p:sp>
      </p:grpSp>
    </p:spTree>
    <p:extLst>
      <p:ext uri="{BB962C8B-B14F-4D97-AF65-F5344CB8AC3E}">
        <p14:creationId xmlns:p14="http://schemas.microsoft.com/office/powerpoint/2010/main" val="2385340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57869-3432-4AA0-AB83-59D04103ABEF}"/>
              </a:ext>
            </a:extLst>
          </p:cNvPr>
          <p:cNvSpPr>
            <a:spLocks noGrp="1"/>
          </p:cNvSpPr>
          <p:nvPr>
            <p:ph type="title"/>
          </p:nvPr>
        </p:nvSpPr>
        <p:spPr>
          <a:xfrm>
            <a:off x="779843" y="156095"/>
            <a:ext cx="11296934" cy="781249"/>
          </a:xfrm>
        </p:spPr>
        <p:txBody>
          <a:bodyPr>
            <a:normAutofit/>
          </a:bodyPr>
          <a:lstStyle/>
          <a:p>
            <a:r>
              <a:rPr lang="en-US" sz="2800" dirty="0"/>
              <a:t>Forward-looking Statements / Non-GAAP</a:t>
            </a:r>
          </a:p>
        </p:txBody>
      </p:sp>
      <p:sp>
        <p:nvSpPr>
          <p:cNvPr id="3" name="Slide Number Placeholder 2">
            <a:extLst>
              <a:ext uri="{FF2B5EF4-FFF2-40B4-BE49-F238E27FC236}">
                <a16:creationId xmlns:a16="http://schemas.microsoft.com/office/drawing/2014/main" id="{5091E096-3242-4510-9B18-31F6A8FAC3B2}"/>
              </a:ext>
            </a:extLst>
          </p:cNvPr>
          <p:cNvSpPr>
            <a:spLocks noGrp="1"/>
          </p:cNvSpPr>
          <p:nvPr>
            <p:ph type="sldNum" sz="quarter" idx="12"/>
          </p:nvPr>
        </p:nvSpPr>
        <p:spPr/>
        <p:txBody>
          <a:bodyPr/>
          <a:lstStyle/>
          <a:p>
            <a:fld id="{2FDE0D0E-37A4-4967-BD5D-940B68670EE9}" type="slidenum">
              <a:rPr lang="en-US" sz="1000" smtClean="0"/>
              <a:t>2</a:t>
            </a:fld>
            <a:endParaRPr lang="en-US" sz="1000" dirty="0"/>
          </a:p>
        </p:txBody>
      </p:sp>
      <p:sp>
        <p:nvSpPr>
          <p:cNvPr id="6" name="Rectangle 5">
            <a:extLst>
              <a:ext uri="{FF2B5EF4-FFF2-40B4-BE49-F238E27FC236}">
                <a16:creationId xmlns:a16="http://schemas.microsoft.com/office/drawing/2014/main" id="{F77A78D2-F905-4157-B227-F8B804F41090}"/>
              </a:ext>
            </a:extLst>
          </p:cNvPr>
          <p:cNvSpPr/>
          <p:nvPr/>
        </p:nvSpPr>
        <p:spPr>
          <a:xfrm>
            <a:off x="779843" y="1217282"/>
            <a:ext cx="10817646" cy="5216108"/>
          </a:xfrm>
          <a:prstGeom prst="rect">
            <a:avLst/>
          </a:prstGeom>
        </p:spPr>
        <p:txBody>
          <a:bodyPr wrap="square">
            <a:spAutoFit/>
          </a:bodyPr>
          <a:lstStyle/>
          <a:p>
            <a:pPr>
              <a:lnSpc>
                <a:spcPct val="107000"/>
              </a:lnSpc>
            </a:pPr>
            <a:r>
              <a:rPr lang="en-US" sz="1200" dirty="0">
                <a:ea typeface="Calibri" panose="020F0502020204030204" pitchFamily="34" charset="0"/>
                <a:cs typeface="Times New Roman" panose="02020603050405020304" pitchFamily="18" charset="0"/>
              </a:rPr>
              <a:t>This presentation contains forward-looking statements within the meaning of the Private Securities Litigation Reform Act of 1995.  Forward-looking statements are based upon management’s current expectations and are subject to various risks and uncertainties including, but not limited to: The ability of the Company to stabilize and grow revenues; The acceptance of, and renewal rates for our subscription offerings, including the All Access Pass and </a:t>
            </a:r>
            <a:r>
              <a:rPr lang="en-US" sz="1200" i="1" dirty="0">
                <a:ea typeface="Calibri" panose="020F0502020204030204" pitchFamily="34" charset="0"/>
                <a:cs typeface="Times New Roman" panose="02020603050405020304" pitchFamily="18" charset="0"/>
              </a:rPr>
              <a:t>Leader in Me</a:t>
            </a:r>
            <a:r>
              <a:rPr lang="en-US" sz="1200" dirty="0">
                <a:ea typeface="Calibri" panose="020F0502020204030204" pitchFamily="34" charset="0"/>
                <a:cs typeface="Times New Roman" panose="02020603050405020304" pitchFamily="18" charset="0"/>
              </a:rPr>
              <a:t> memberships; The duration and recovery from the COVID-19 pandemic; The ability of the Company to hire productive sales professionals; General economic conditions; Competition in the Company’s targeted marketplace; Market acceptance of new offerings or services and marketing strategies; Changes in the Company’s market share; Changes in the size of the overall market for the Company’s products; Changes in the training and spending policies of the Company’s clients, and other factors identified and discussed in the Company’s most recent Annual Report on From 10-K and other periodic reports filed with the Securities and Exchange Commission.  Many of these conditions are beyond our control or influence, any one of which may cause future results to differ materially from the Company’s current expectations, and there can be no assurance the Company’s actual future performance will meet management’s expectations.  These forward-looking statements are based on management’s current expectations and we undertake no obligation to update or revise these forward-looking statements to reflect events or circumstances after the date of today’s presentation, except as required by law.</a:t>
            </a:r>
          </a:p>
          <a:p>
            <a:pPr>
              <a:lnSpc>
                <a:spcPct val="107000"/>
              </a:lnSpc>
            </a:pPr>
            <a:r>
              <a:rPr lang="en-US" sz="1200" dirty="0">
                <a:ea typeface="Calibri" panose="020F0502020204030204" pitchFamily="34" charset="0"/>
                <a:cs typeface="Times New Roman" panose="02020603050405020304" pitchFamily="18" charset="0"/>
              </a:rPr>
              <a:t> </a:t>
            </a:r>
          </a:p>
          <a:p>
            <a:pPr>
              <a:lnSpc>
                <a:spcPct val="107000"/>
              </a:lnSpc>
            </a:pPr>
            <a:r>
              <a:rPr lang="en-US" sz="1200" dirty="0">
                <a:ea typeface="Calibri" panose="020F0502020204030204" pitchFamily="34" charset="0"/>
                <a:cs typeface="Times New Roman" panose="02020603050405020304" pitchFamily="18" charset="0"/>
              </a:rPr>
              <a:t>The Securities and Exchange Commission’s Regulation G applies to any public disclosure or release of material information that includes a non-GAAP financial measure.  In the event of such a disclosure or release, Regulation G requires:  (i) the presentation of the most directly comparable financial measure calculated and presented in accordance with GAAP and (ii) a reconciliation of the differences between the non-GAAP financial measure presented and the most directly comparable financial measure calculated and presented in accordance with GAAP.  The required presentations and reconciliations are contained herein and can be found at our website at </a:t>
            </a:r>
            <a:r>
              <a:rPr lang="en-US" sz="1200" u="sng" dirty="0">
                <a:solidFill>
                  <a:srgbClr val="0563C1"/>
                </a:solidFill>
                <a:ea typeface="Calibri" panose="020F0502020204030204" pitchFamily="34" charset="0"/>
                <a:cs typeface="Times New Roman" panose="02020603050405020304" pitchFamily="18" charset="0"/>
                <a:hlinkClick r:id="rId2"/>
              </a:rPr>
              <a:t>www.franklincovey.com</a:t>
            </a:r>
            <a:r>
              <a:rPr lang="en-US" sz="1200" dirty="0">
                <a:ea typeface="Calibri" panose="020F0502020204030204" pitchFamily="34" charset="0"/>
                <a:cs typeface="Times New Roman" panose="02020603050405020304" pitchFamily="18" charset="0"/>
              </a:rPr>
              <a:t>.</a:t>
            </a:r>
          </a:p>
          <a:p>
            <a:pPr>
              <a:lnSpc>
                <a:spcPct val="107000"/>
              </a:lnSpc>
            </a:pPr>
            <a:r>
              <a:rPr lang="en-US" sz="1200" dirty="0">
                <a:ea typeface="Calibri" panose="020F0502020204030204" pitchFamily="34" charset="0"/>
                <a:cs typeface="Times New Roman" panose="02020603050405020304" pitchFamily="18" charset="0"/>
              </a:rPr>
              <a:t> </a:t>
            </a:r>
          </a:p>
          <a:p>
            <a:pPr>
              <a:lnSpc>
                <a:spcPct val="107000"/>
              </a:lnSpc>
            </a:pPr>
            <a:r>
              <a:rPr lang="en-US" sz="1200" dirty="0">
                <a:ea typeface="Calibri" panose="020F0502020204030204" pitchFamily="34" charset="0"/>
                <a:cs typeface="Times New Roman" panose="02020603050405020304" pitchFamily="18" charset="0"/>
              </a:rPr>
              <a:t>Franklin Covey uses the non-GAAP financial measure “earnings before interest, taxes, depreciation and amortization” (“EBITDA”) to assess the operating results and effectiveness of the Company’s ongoing training and consulting business.  In addition, the Company also uses the non-GAAP financial measure “Adjusted EBITDA” as a representation of the Company’s operating performance.  Adjusted EBITDA is defined as pre-tax net income (loss), plus depreciation and amortization, net interest income (expense), and special charges, such as the gain on the sale of the Japan Products division in Fiscal 2010, restructuring costs, and asset impairment changes.  The Company finds these non-GAAP financial measures to be useful when evaluating its operating and financial performance.  These non-GAAP financial measures may not be comparable to similar measures used by other companies and should not be used as a substitute for revenue, net income (loss) or other GAAP operating measures.</a:t>
            </a:r>
          </a:p>
        </p:txBody>
      </p:sp>
    </p:spTree>
    <p:extLst>
      <p:ext uri="{BB962C8B-B14F-4D97-AF65-F5344CB8AC3E}">
        <p14:creationId xmlns:p14="http://schemas.microsoft.com/office/powerpoint/2010/main" val="816739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DECC-8F98-414E-8395-0D73B1164A6C}"/>
              </a:ext>
            </a:extLst>
          </p:cNvPr>
          <p:cNvSpPr>
            <a:spLocks noGrp="1"/>
          </p:cNvSpPr>
          <p:nvPr>
            <p:ph type="title"/>
          </p:nvPr>
        </p:nvSpPr>
        <p:spPr>
          <a:xfrm>
            <a:off x="575396" y="350289"/>
            <a:ext cx="11296934" cy="781249"/>
          </a:xfrm>
        </p:spPr>
        <p:txBody>
          <a:bodyPr>
            <a:normAutofit/>
          </a:bodyPr>
          <a:lstStyle/>
          <a:p>
            <a:r>
              <a:rPr lang="en-US" sz="2800" dirty="0"/>
              <a:t>Key Takeaways</a:t>
            </a:r>
          </a:p>
        </p:txBody>
      </p:sp>
      <p:sp>
        <p:nvSpPr>
          <p:cNvPr id="3" name="Slide Number Placeholder 2">
            <a:extLst>
              <a:ext uri="{FF2B5EF4-FFF2-40B4-BE49-F238E27FC236}">
                <a16:creationId xmlns:a16="http://schemas.microsoft.com/office/drawing/2014/main" id="{BD65F569-9FCD-4C5B-B70A-59F905A09B6A}"/>
              </a:ext>
            </a:extLst>
          </p:cNvPr>
          <p:cNvSpPr>
            <a:spLocks noGrp="1"/>
          </p:cNvSpPr>
          <p:nvPr>
            <p:ph type="sldNum" sz="quarter" idx="12"/>
          </p:nvPr>
        </p:nvSpPr>
        <p:spPr/>
        <p:txBody>
          <a:bodyPr/>
          <a:lstStyle/>
          <a:p>
            <a:fld id="{2FDE0D0E-37A4-4967-BD5D-940B68670EE9}" type="slidenum">
              <a:rPr lang="en-US" sz="1000" smtClean="0"/>
              <a:t>20</a:t>
            </a:fld>
            <a:endParaRPr lang="en-US" sz="1000" dirty="0"/>
          </a:p>
        </p:txBody>
      </p:sp>
      <p:sp>
        <p:nvSpPr>
          <p:cNvPr id="9" name="TextBox 8">
            <a:extLst>
              <a:ext uri="{FF2B5EF4-FFF2-40B4-BE49-F238E27FC236}">
                <a16:creationId xmlns:a16="http://schemas.microsoft.com/office/drawing/2014/main" id="{14D2CD9C-626A-4D86-B0A0-3DBDF9F629D0}"/>
              </a:ext>
            </a:extLst>
          </p:cNvPr>
          <p:cNvSpPr txBox="1"/>
          <p:nvPr/>
        </p:nvSpPr>
        <p:spPr>
          <a:xfrm>
            <a:off x="58543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Strong fourth quarter and fiscal year results</a:t>
            </a:r>
          </a:p>
          <a:p>
            <a:pPr algn="ctr"/>
            <a:endParaRPr lang="en-US" sz="1600" cap="all" dirty="0"/>
          </a:p>
          <a:p>
            <a:pPr algn="ctr"/>
            <a:endParaRPr lang="en-US" sz="1600" cap="all" dirty="0"/>
          </a:p>
          <a:p>
            <a:pPr algn="ctr"/>
            <a:endParaRPr lang="en-US" cap="all" dirty="0"/>
          </a:p>
        </p:txBody>
      </p:sp>
      <p:sp>
        <p:nvSpPr>
          <p:cNvPr id="8" name="TextBox 7">
            <a:extLst>
              <a:ext uri="{FF2B5EF4-FFF2-40B4-BE49-F238E27FC236}">
                <a16:creationId xmlns:a16="http://schemas.microsoft.com/office/drawing/2014/main" id="{61D56608-B52F-4E2A-AB1E-070A54DDD38D}"/>
              </a:ext>
            </a:extLst>
          </p:cNvPr>
          <p:cNvSpPr txBox="1"/>
          <p:nvPr/>
        </p:nvSpPr>
        <p:spPr>
          <a:xfrm>
            <a:off x="2842858"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Driven by strength of subscription business model</a:t>
            </a:r>
          </a:p>
          <a:p>
            <a:pPr algn="ctr"/>
            <a:endParaRPr lang="en-US" sz="1600" cap="all" dirty="0"/>
          </a:p>
          <a:p>
            <a:pPr algn="ctr"/>
            <a:endParaRPr lang="en-US" sz="1600" cap="all" dirty="0"/>
          </a:p>
          <a:p>
            <a:pPr algn="ctr"/>
            <a:endParaRPr lang="en-US" cap="all" dirty="0"/>
          </a:p>
        </p:txBody>
      </p:sp>
      <p:sp>
        <p:nvSpPr>
          <p:cNvPr id="10" name="TextBox 9">
            <a:extLst>
              <a:ext uri="{FF2B5EF4-FFF2-40B4-BE49-F238E27FC236}">
                <a16:creationId xmlns:a16="http://schemas.microsoft.com/office/drawing/2014/main" id="{3D7A6F51-7185-4AD5-8888-D5F5D172570B}"/>
              </a:ext>
            </a:extLst>
          </p:cNvPr>
          <p:cNvSpPr txBox="1"/>
          <p:nvPr/>
        </p:nvSpPr>
        <p:spPr>
          <a:xfrm>
            <a:off x="510028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We Address clients most important challenges</a:t>
            </a:r>
          </a:p>
          <a:p>
            <a:pPr algn="ctr"/>
            <a:endParaRPr lang="en-US" sz="1600" cap="all" dirty="0"/>
          </a:p>
          <a:p>
            <a:pPr algn="ctr"/>
            <a:endParaRPr lang="en-US" sz="1600" cap="all" dirty="0"/>
          </a:p>
          <a:p>
            <a:pPr algn="ctr"/>
            <a:endParaRPr lang="en-US" sz="1600" cap="all" dirty="0"/>
          </a:p>
          <a:p>
            <a:pPr algn="ctr"/>
            <a:endParaRPr lang="en-US" cap="all" dirty="0"/>
          </a:p>
        </p:txBody>
      </p:sp>
      <p:sp>
        <p:nvSpPr>
          <p:cNvPr id="12" name="TextBox 11">
            <a:extLst>
              <a:ext uri="{FF2B5EF4-FFF2-40B4-BE49-F238E27FC236}">
                <a16:creationId xmlns:a16="http://schemas.microsoft.com/office/drawing/2014/main" id="{F2ABF6C2-FF04-4A06-8085-B291306DACA2}"/>
              </a:ext>
            </a:extLst>
          </p:cNvPr>
          <p:cNvSpPr txBox="1"/>
          <p:nvPr/>
        </p:nvSpPr>
        <p:spPr>
          <a:xfrm>
            <a:off x="7357708" y="2203629"/>
            <a:ext cx="1929167" cy="2339102"/>
          </a:xfrm>
          <a:prstGeom prst="rect">
            <a:avLst/>
          </a:prstGeom>
          <a:solidFill>
            <a:schemeClr val="tx1"/>
          </a:solidFill>
          <a:ln w="57150">
            <a:solidFill>
              <a:schemeClr val="tx1"/>
            </a:solidFill>
          </a:ln>
        </p:spPr>
        <p:txBody>
          <a:bodyPr wrap="square" rtlCol="0">
            <a:spAutoFit/>
          </a:bodyPr>
          <a:lstStyle/>
          <a:p>
            <a:pPr algn="ctr"/>
            <a:endParaRPr lang="en-US" sz="1600" cap="all" dirty="0">
              <a:solidFill>
                <a:schemeClr val="bg1"/>
              </a:solidFill>
            </a:endParaRPr>
          </a:p>
          <a:p>
            <a:pPr algn="ctr"/>
            <a:r>
              <a:rPr lang="en-US" sz="1600" cap="all" dirty="0">
                <a:solidFill>
                  <a:schemeClr val="bg1"/>
                </a:solidFill>
              </a:rPr>
              <a:t>Subscription &amp; subscription services to account for &gt;90% of sales</a:t>
            </a:r>
          </a:p>
          <a:p>
            <a:pPr algn="ctr"/>
            <a:endParaRPr lang="en-US" sz="1600" cap="all" dirty="0">
              <a:solidFill>
                <a:schemeClr val="bg1"/>
              </a:solidFill>
            </a:endParaRPr>
          </a:p>
          <a:p>
            <a:pPr algn="ctr"/>
            <a:endParaRPr lang="en-US" sz="1600" cap="all" dirty="0">
              <a:solidFill>
                <a:schemeClr val="bg1"/>
              </a:solidFill>
            </a:endParaRPr>
          </a:p>
          <a:p>
            <a:pPr algn="ctr"/>
            <a:endParaRPr lang="en-US" cap="all" dirty="0">
              <a:solidFill>
                <a:schemeClr val="bg1"/>
              </a:solidFill>
            </a:endParaRPr>
          </a:p>
        </p:txBody>
      </p:sp>
      <p:sp>
        <p:nvSpPr>
          <p:cNvPr id="13" name="TextBox 12">
            <a:extLst>
              <a:ext uri="{FF2B5EF4-FFF2-40B4-BE49-F238E27FC236}">
                <a16:creationId xmlns:a16="http://schemas.microsoft.com/office/drawing/2014/main" id="{154D3F02-5137-438E-809C-B7812E7F07D1}"/>
              </a:ext>
            </a:extLst>
          </p:cNvPr>
          <p:cNvSpPr txBox="1"/>
          <p:nvPr/>
        </p:nvSpPr>
        <p:spPr>
          <a:xfrm>
            <a:off x="961513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Continue to drive additional value to shareholders</a:t>
            </a:r>
          </a:p>
          <a:p>
            <a:pPr algn="ctr"/>
            <a:endParaRPr lang="en-US" sz="1600" cap="all" dirty="0"/>
          </a:p>
          <a:p>
            <a:pPr algn="ctr"/>
            <a:endParaRPr lang="en-US" sz="1600" cap="all" dirty="0"/>
          </a:p>
          <a:p>
            <a:pPr algn="ctr"/>
            <a:endParaRPr lang="en-US" cap="all" dirty="0"/>
          </a:p>
        </p:txBody>
      </p:sp>
    </p:spTree>
    <p:extLst>
      <p:ext uri="{BB962C8B-B14F-4D97-AF65-F5344CB8AC3E}">
        <p14:creationId xmlns:p14="http://schemas.microsoft.com/office/powerpoint/2010/main" val="1608917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57869-3432-4AA0-AB83-59D04103ABEF}"/>
              </a:ext>
            </a:extLst>
          </p:cNvPr>
          <p:cNvSpPr>
            <a:spLocks noGrp="1"/>
          </p:cNvSpPr>
          <p:nvPr>
            <p:ph type="title"/>
          </p:nvPr>
        </p:nvSpPr>
        <p:spPr>
          <a:xfrm>
            <a:off x="761737" y="260359"/>
            <a:ext cx="11296934" cy="781249"/>
          </a:xfrm>
        </p:spPr>
        <p:txBody>
          <a:bodyPr>
            <a:normAutofit/>
          </a:bodyPr>
          <a:lstStyle/>
          <a:p>
            <a:r>
              <a:rPr lang="en-US" sz="2800" dirty="0"/>
              <a:t>Enterprise</a:t>
            </a:r>
          </a:p>
        </p:txBody>
      </p:sp>
      <p:sp>
        <p:nvSpPr>
          <p:cNvPr id="3" name="Slide Number Placeholder 2">
            <a:extLst>
              <a:ext uri="{FF2B5EF4-FFF2-40B4-BE49-F238E27FC236}">
                <a16:creationId xmlns:a16="http://schemas.microsoft.com/office/drawing/2014/main" id="{5091E096-3242-4510-9B18-31F6A8FAC3B2}"/>
              </a:ext>
            </a:extLst>
          </p:cNvPr>
          <p:cNvSpPr>
            <a:spLocks noGrp="1"/>
          </p:cNvSpPr>
          <p:nvPr>
            <p:ph type="sldNum" sz="quarter" idx="12"/>
          </p:nvPr>
        </p:nvSpPr>
        <p:spPr/>
        <p:txBody>
          <a:bodyPr/>
          <a:lstStyle/>
          <a:p>
            <a:fld id="{2FDE0D0E-37A4-4967-BD5D-940B68670EE9}" type="slidenum">
              <a:rPr lang="en-US" sz="1000" smtClean="0"/>
              <a:t>21</a:t>
            </a:fld>
            <a:endParaRPr lang="en-US" sz="1000" dirty="0"/>
          </a:p>
        </p:txBody>
      </p:sp>
      <p:cxnSp>
        <p:nvCxnSpPr>
          <p:cNvPr id="6" name="Straight Connector 5">
            <a:extLst>
              <a:ext uri="{FF2B5EF4-FFF2-40B4-BE49-F238E27FC236}">
                <a16:creationId xmlns:a16="http://schemas.microsoft.com/office/drawing/2014/main" id="{A0A170B2-C9DA-4287-A883-7A14B2CF0074}"/>
              </a:ext>
            </a:extLst>
          </p:cNvPr>
          <p:cNvCxnSpPr>
            <a:cxnSpLocks/>
          </p:cNvCxnSpPr>
          <p:nvPr/>
        </p:nvCxnSpPr>
        <p:spPr>
          <a:xfrm>
            <a:off x="5805044" y="1429500"/>
            <a:ext cx="0" cy="408317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E41041E-5C69-4294-84C8-3C83C4545AEB}"/>
              </a:ext>
            </a:extLst>
          </p:cNvPr>
          <p:cNvPicPr>
            <a:picLocks noChangeAspect="1"/>
          </p:cNvPicPr>
          <p:nvPr/>
        </p:nvPicPr>
        <p:blipFill>
          <a:blip r:embed="rId2"/>
          <a:stretch>
            <a:fillRect/>
          </a:stretch>
        </p:blipFill>
        <p:spPr>
          <a:xfrm>
            <a:off x="6465326" y="1935804"/>
            <a:ext cx="5293512" cy="3093396"/>
          </a:xfrm>
          <a:prstGeom prst="rect">
            <a:avLst/>
          </a:prstGeom>
        </p:spPr>
      </p:pic>
      <p:pic>
        <p:nvPicPr>
          <p:cNvPr id="9" name="Picture 8">
            <a:extLst>
              <a:ext uri="{FF2B5EF4-FFF2-40B4-BE49-F238E27FC236}">
                <a16:creationId xmlns:a16="http://schemas.microsoft.com/office/drawing/2014/main" id="{944C66E7-D58A-4370-86F6-44A70E59F9AF}"/>
              </a:ext>
            </a:extLst>
          </p:cNvPr>
          <p:cNvPicPr>
            <a:picLocks noChangeAspect="1"/>
          </p:cNvPicPr>
          <p:nvPr/>
        </p:nvPicPr>
        <p:blipFill>
          <a:blip r:embed="rId3"/>
          <a:stretch>
            <a:fillRect/>
          </a:stretch>
        </p:blipFill>
        <p:spPr>
          <a:xfrm>
            <a:off x="627192" y="1806020"/>
            <a:ext cx="4752202" cy="2950905"/>
          </a:xfrm>
          <a:prstGeom prst="rect">
            <a:avLst/>
          </a:prstGeom>
        </p:spPr>
      </p:pic>
    </p:spTree>
    <p:extLst>
      <p:ext uri="{BB962C8B-B14F-4D97-AF65-F5344CB8AC3E}">
        <p14:creationId xmlns:p14="http://schemas.microsoft.com/office/powerpoint/2010/main" val="4156419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C58D3-B91C-4E51-9E6E-4CF21A5D77CB}"/>
              </a:ext>
            </a:extLst>
          </p:cNvPr>
          <p:cNvSpPr>
            <a:spLocks noGrp="1"/>
          </p:cNvSpPr>
          <p:nvPr>
            <p:ph type="title"/>
          </p:nvPr>
        </p:nvSpPr>
        <p:spPr>
          <a:xfrm>
            <a:off x="895066" y="264103"/>
            <a:ext cx="11296934" cy="781249"/>
          </a:xfrm>
        </p:spPr>
        <p:txBody>
          <a:bodyPr>
            <a:normAutofit/>
          </a:bodyPr>
          <a:lstStyle/>
          <a:p>
            <a:r>
              <a:rPr lang="en-US" sz="2800" dirty="0"/>
              <a:t>Number of Client Partners</a:t>
            </a:r>
          </a:p>
        </p:txBody>
      </p:sp>
      <p:sp>
        <p:nvSpPr>
          <p:cNvPr id="3" name="Slide Number Placeholder 2">
            <a:extLst>
              <a:ext uri="{FF2B5EF4-FFF2-40B4-BE49-F238E27FC236}">
                <a16:creationId xmlns:a16="http://schemas.microsoft.com/office/drawing/2014/main" id="{A53825B2-DF24-4748-B19E-18A05C0CEF54}"/>
              </a:ext>
            </a:extLst>
          </p:cNvPr>
          <p:cNvSpPr>
            <a:spLocks noGrp="1"/>
          </p:cNvSpPr>
          <p:nvPr>
            <p:ph type="sldNum" sz="quarter" idx="12"/>
          </p:nvPr>
        </p:nvSpPr>
        <p:spPr/>
        <p:txBody>
          <a:bodyPr/>
          <a:lstStyle/>
          <a:p>
            <a:fld id="{2FDE0D0E-37A4-4967-BD5D-940B68670EE9}" type="slidenum">
              <a:rPr lang="en-US" sz="1000" smtClean="0"/>
              <a:t>22</a:t>
            </a:fld>
            <a:endParaRPr lang="en-US" sz="1000" dirty="0"/>
          </a:p>
        </p:txBody>
      </p:sp>
      <p:sp>
        <p:nvSpPr>
          <p:cNvPr id="6" name="Rectangle 5">
            <a:extLst>
              <a:ext uri="{FF2B5EF4-FFF2-40B4-BE49-F238E27FC236}">
                <a16:creationId xmlns:a16="http://schemas.microsoft.com/office/drawing/2014/main" id="{2A8FBBDF-914B-4E34-98C0-DA82C3438A60}"/>
              </a:ext>
            </a:extLst>
          </p:cNvPr>
          <p:cNvSpPr/>
          <p:nvPr/>
        </p:nvSpPr>
        <p:spPr>
          <a:xfrm>
            <a:off x="1213164" y="5557319"/>
            <a:ext cx="10049347" cy="408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F376B66-AF80-4152-9649-DBDB2E6BE8BF}"/>
              </a:ext>
            </a:extLst>
          </p:cNvPr>
          <p:cNvSpPr/>
          <p:nvPr/>
        </p:nvSpPr>
        <p:spPr>
          <a:xfrm>
            <a:off x="1213164" y="1855960"/>
            <a:ext cx="506994" cy="3966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E99630F-E50B-43EA-88E7-9DC65D27D076}"/>
              </a:ext>
            </a:extLst>
          </p:cNvPr>
          <p:cNvPicPr>
            <a:picLocks noChangeAspect="1"/>
          </p:cNvPicPr>
          <p:nvPr/>
        </p:nvPicPr>
        <p:blipFill>
          <a:blip r:embed="rId2"/>
          <a:stretch>
            <a:fillRect/>
          </a:stretch>
        </p:blipFill>
        <p:spPr>
          <a:xfrm>
            <a:off x="2047080" y="1822771"/>
            <a:ext cx="8381514" cy="3734548"/>
          </a:xfrm>
          <a:prstGeom prst="rect">
            <a:avLst/>
          </a:prstGeom>
        </p:spPr>
      </p:pic>
      <p:sp>
        <p:nvSpPr>
          <p:cNvPr id="8" name="Rectangle 7">
            <a:extLst>
              <a:ext uri="{FF2B5EF4-FFF2-40B4-BE49-F238E27FC236}">
                <a16:creationId xmlns:a16="http://schemas.microsoft.com/office/drawing/2014/main" id="{95669158-2970-4E0E-9D0C-1DB27F909F17}"/>
              </a:ext>
            </a:extLst>
          </p:cNvPr>
          <p:cNvSpPr/>
          <p:nvPr/>
        </p:nvSpPr>
        <p:spPr>
          <a:xfrm>
            <a:off x="3920247" y="1720158"/>
            <a:ext cx="5155659" cy="754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0234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BC062A-684B-4816-A61C-9C5556638959}"/>
              </a:ext>
            </a:extLst>
          </p:cNvPr>
          <p:cNvSpPr>
            <a:spLocks noGrp="1"/>
          </p:cNvSpPr>
          <p:nvPr>
            <p:ph type="sldNum" sz="quarter" idx="12"/>
          </p:nvPr>
        </p:nvSpPr>
        <p:spPr/>
        <p:txBody>
          <a:bodyPr/>
          <a:lstStyle/>
          <a:p>
            <a:fld id="{2FDE0D0E-37A4-4967-BD5D-940B68670EE9}" type="slidenum">
              <a:rPr lang="en-US" smtClean="0"/>
              <a:t>23</a:t>
            </a:fld>
            <a:endParaRPr lang="en-US" dirty="0"/>
          </a:p>
        </p:txBody>
      </p:sp>
      <p:pic>
        <p:nvPicPr>
          <p:cNvPr id="6" name="Picture 5">
            <a:extLst>
              <a:ext uri="{FF2B5EF4-FFF2-40B4-BE49-F238E27FC236}">
                <a16:creationId xmlns:a16="http://schemas.microsoft.com/office/drawing/2014/main" id="{BE454CCE-E799-4C62-983C-8BE652A78298}"/>
              </a:ext>
            </a:extLst>
          </p:cNvPr>
          <p:cNvPicPr>
            <a:picLocks noChangeAspect="1"/>
          </p:cNvPicPr>
          <p:nvPr/>
        </p:nvPicPr>
        <p:blipFill>
          <a:blip r:embed="rId2"/>
          <a:stretch>
            <a:fillRect/>
          </a:stretch>
        </p:blipFill>
        <p:spPr>
          <a:xfrm>
            <a:off x="393197" y="2204913"/>
            <a:ext cx="5316036" cy="1576479"/>
          </a:xfrm>
          <a:prstGeom prst="rect">
            <a:avLst/>
          </a:prstGeom>
        </p:spPr>
      </p:pic>
      <p:pic>
        <p:nvPicPr>
          <p:cNvPr id="7" name="Picture 6">
            <a:extLst>
              <a:ext uri="{FF2B5EF4-FFF2-40B4-BE49-F238E27FC236}">
                <a16:creationId xmlns:a16="http://schemas.microsoft.com/office/drawing/2014/main" id="{2103CF59-5624-4D9E-B612-428A975C5117}"/>
              </a:ext>
            </a:extLst>
          </p:cNvPr>
          <p:cNvPicPr>
            <a:picLocks noChangeAspect="1"/>
          </p:cNvPicPr>
          <p:nvPr/>
        </p:nvPicPr>
        <p:blipFill>
          <a:blip r:embed="rId3"/>
          <a:stretch>
            <a:fillRect/>
          </a:stretch>
        </p:blipFill>
        <p:spPr>
          <a:xfrm>
            <a:off x="7506376" y="2783391"/>
            <a:ext cx="4292427" cy="1291218"/>
          </a:xfrm>
          <a:prstGeom prst="rect">
            <a:avLst/>
          </a:prstGeom>
        </p:spPr>
      </p:pic>
      <p:pic>
        <p:nvPicPr>
          <p:cNvPr id="5" name="Picture 4">
            <a:extLst>
              <a:ext uri="{FF2B5EF4-FFF2-40B4-BE49-F238E27FC236}">
                <a16:creationId xmlns:a16="http://schemas.microsoft.com/office/drawing/2014/main" id="{CF0899C8-F1ED-4014-AFEA-EB1BD5103305}"/>
              </a:ext>
            </a:extLst>
          </p:cNvPr>
          <p:cNvPicPr>
            <a:picLocks noChangeAspect="1"/>
          </p:cNvPicPr>
          <p:nvPr/>
        </p:nvPicPr>
        <p:blipFill>
          <a:blip r:embed="rId4"/>
          <a:stretch>
            <a:fillRect/>
          </a:stretch>
        </p:blipFill>
        <p:spPr>
          <a:xfrm>
            <a:off x="4510698" y="3316533"/>
            <a:ext cx="2032835" cy="2032835"/>
          </a:xfrm>
          <a:prstGeom prst="rect">
            <a:avLst/>
          </a:prstGeom>
        </p:spPr>
      </p:pic>
      <p:sp>
        <p:nvSpPr>
          <p:cNvPr id="8" name="Title 1">
            <a:extLst>
              <a:ext uri="{FF2B5EF4-FFF2-40B4-BE49-F238E27FC236}">
                <a16:creationId xmlns:a16="http://schemas.microsoft.com/office/drawing/2014/main" id="{72765EF5-27C6-4ECC-8008-7D01A241C9B2}"/>
              </a:ext>
            </a:extLst>
          </p:cNvPr>
          <p:cNvSpPr>
            <a:spLocks noGrp="1"/>
          </p:cNvSpPr>
          <p:nvPr>
            <p:ph type="title"/>
          </p:nvPr>
        </p:nvSpPr>
        <p:spPr>
          <a:xfrm>
            <a:off x="895066" y="264103"/>
            <a:ext cx="11296934" cy="781249"/>
          </a:xfrm>
        </p:spPr>
        <p:txBody>
          <a:bodyPr>
            <a:normAutofit/>
          </a:bodyPr>
          <a:lstStyle/>
          <a:p>
            <a:r>
              <a:rPr lang="en-US" sz="2800" dirty="0"/>
              <a:t>Growing Investments</a:t>
            </a:r>
          </a:p>
        </p:txBody>
      </p:sp>
    </p:spTree>
    <p:extLst>
      <p:ext uri="{BB962C8B-B14F-4D97-AF65-F5344CB8AC3E}">
        <p14:creationId xmlns:p14="http://schemas.microsoft.com/office/powerpoint/2010/main" val="4077109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DECC-8F98-414E-8395-0D73B1164A6C}"/>
              </a:ext>
            </a:extLst>
          </p:cNvPr>
          <p:cNvSpPr>
            <a:spLocks noGrp="1"/>
          </p:cNvSpPr>
          <p:nvPr>
            <p:ph type="title"/>
          </p:nvPr>
        </p:nvSpPr>
        <p:spPr>
          <a:xfrm>
            <a:off x="575396" y="350289"/>
            <a:ext cx="11296934" cy="781249"/>
          </a:xfrm>
        </p:spPr>
        <p:txBody>
          <a:bodyPr>
            <a:normAutofit/>
          </a:bodyPr>
          <a:lstStyle/>
          <a:p>
            <a:r>
              <a:rPr lang="en-US" sz="2800" dirty="0"/>
              <a:t>Key Takeaways</a:t>
            </a:r>
          </a:p>
        </p:txBody>
      </p:sp>
      <p:sp>
        <p:nvSpPr>
          <p:cNvPr id="3" name="Slide Number Placeholder 2">
            <a:extLst>
              <a:ext uri="{FF2B5EF4-FFF2-40B4-BE49-F238E27FC236}">
                <a16:creationId xmlns:a16="http://schemas.microsoft.com/office/drawing/2014/main" id="{BD65F569-9FCD-4C5B-B70A-59F905A09B6A}"/>
              </a:ext>
            </a:extLst>
          </p:cNvPr>
          <p:cNvSpPr>
            <a:spLocks noGrp="1"/>
          </p:cNvSpPr>
          <p:nvPr>
            <p:ph type="sldNum" sz="quarter" idx="12"/>
          </p:nvPr>
        </p:nvSpPr>
        <p:spPr/>
        <p:txBody>
          <a:bodyPr/>
          <a:lstStyle/>
          <a:p>
            <a:fld id="{2FDE0D0E-37A4-4967-BD5D-940B68670EE9}" type="slidenum">
              <a:rPr lang="en-US" sz="1000" smtClean="0"/>
              <a:t>24</a:t>
            </a:fld>
            <a:endParaRPr lang="en-US" sz="1000" dirty="0"/>
          </a:p>
        </p:txBody>
      </p:sp>
      <p:sp>
        <p:nvSpPr>
          <p:cNvPr id="9" name="TextBox 8">
            <a:extLst>
              <a:ext uri="{FF2B5EF4-FFF2-40B4-BE49-F238E27FC236}">
                <a16:creationId xmlns:a16="http://schemas.microsoft.com/office/drawing/2014/main" id="{14D2CD9C-626A-4D86-B0A0-3DBDF9F629D0}"/>
              </a:ext>
            </a:extLst>
          </p:cNvPr>
          <p:cNvSpPr txBox="1"/>
          <p:nvPr/>
        </p:nvSpPr>
        <p:spPr>
          <a:xfrm>
            <a:off x="58543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Strong fourth quarter and fiscal year results</a:t>
            </a:r>
          </a:p>
          <a:p>
            <a:pPr algn="ctr"/>
            <a:endParaRPr lang="en-US" sz="1600" cap="all" dirty="0"/>
          </a:p>
          <a:p>
            <a:pPr algn="ctr"/>
            <a:endParaRPr lang="en-US" sz="1600" cap="all" dirty="0"/>
          </a:p>
          <a:p>
            <a:pPr algn="ctr"/>
            <a:endParaRPr lang="en-US" cap="all" dirty="0"/>
          </a:p>
        </p:txBody>
      </p:sp>
      <p:sp>
        <p:nvSpPr>
          <p:cNvPr id="8" name="TextBox 7">
            <a:extLst>
              <a:ext uri="{FF2B5EF4-FFF2-40B4-BE49-F238E27FC236}">
                <a16:creationId xmlns:a16="http://schemas.microsoft.com/office/drawing/2014/main" id="{61D56608-B52F-4E2A-AB1E-070A54DDD38D}"/>
              </a:ext>
            </a:extLst>
          </p:cNvPr>
          <p:cNvSpPr txBox="1"/>
          <p:nvPr/>
        </p:nvSpPr>
        <p:spPr>
          <a:xfrm>
            <a:off x="2842858"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Driven by strength of subscription business model</a:t>
            </a:r>
          </a:p>
          <a:p>
            <a:pPr algn="ctr"/>
            <a:endParaRPr lang="en-US" sz="1600" cap="all" dirty="0"/>
          </a:p>
          <a:p>
            <a:pPr algn="ctr"/>
            <a:endParaRPr lang="en-US" sz="1600" cap="all" dirty="0"/>
          </a:p>
          <a:p>
            <a:pPr algn="ctr"/>
            <a:endParaRPr lang="en-US" cap="all" dirty="0"/>
          </a:p>
        </p:txBody>
      </p:sp>
      <p:sp>
        <p:nvSpPr>
          <p:cNvPr id="10" name="TextBox 9">
            <a:extLst>
              <a:ext uri="{FF2B5EF4-FFF2-40B4-BE49-F238E27FC236}">
                <a16:creationId xmlns:a16="http://schemas.microsoft.com/office/drawing/2014/main" id="{3D7A6F51-7185-4AD5-8888-D5F5D172570B}"/>
              </a:ext>
            </a:extLst>
          </p:cNvPr>
          <p:cNvSpPr txBox="1"/>
          <p:nvPr/>
        </p:nvSpPr>
        <p:spPr>
          <a:xfrm>
            <a:off x="510028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We Address clients most important challenges</a:t>
            </a:r>
          </a:p>
          <a:p>
            <a:pPr algn="ctr"/>
            <a:endParaRPr lang="en-US" sz="1600" cap="all" dirty="0"/>
          </a:p>
          <a:p>
            <a:pPr algn="ctr"/>
            <a:endParaRPr lang="en-US" sz="1600" cap="all" dirty="0"/>
          </a:p>
          <a:p>
            <a:pPr algn="ctr"/>
            <a:endParaRPr lang="en-US" sz="1600" cap="all" dirty="0"/>
          </a:p>
          <a:p>
            <a:pPr algn="ctr"/>
            <a:endParaRPr lang="en-US" cap="all" dirty="0"/>
          </a:p>
        </p:txBody>
      </p:sp>
      <p:sp>
        <p:nvSpPr>
          <p:cNvPr id="12" name="TextBox 11">
            <a:extLst>
              <a:ext uri="{FF2B5EF4-FFF2-40B4-BE49-F238E27FC236}">
                <a16:creationId xmlns:a16="http://schemas.microsoft.com/office/drawing/2014/main" id="{F2ABF6C2-FF04-4A06-8085-B291306DACA2}"/>
              </a:ext>
            </a:extLst>
          </p:cNvPr>
          <p:cNvSpPr txBox="1"/>
          <p:nvPr/>
        </p:nvSpPr>
        <p:spPr>
          <a:xfrm>
            <a:off x="7357708"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Subscription &amp; subscription services to account for &gt;90% of sales</a:t>
            </a:r>
          </a:p>
          <a:p>
            <a:pPr algn="ctr"/>
            <a:endParaRPr lang="en-US" sz="1600" cap="all" dirty="0"/>
          </a:p>
          <a:p>
            <a:pPr algn="ctr"/>
            <a:endParaRPr lang="en-US" sz="1600" cap="all" dirty="0"/>
          </a:p>
          <a:p>
            <a:pPr algn="ctr"/>
            <a:endParaRPr lang="en-US" cap="all" dirty="0"/>
          </a:p>
        </p:txBody>
      </p:sp>
      <p:sp>
        <p:nvSpPr>
          <p:cNvPr id="13" name="TextBox 12">
            <a:extLst>
              <a:ext uri="{FF2B5EF4-FFF2-40B4-BE49-F238E27FC236}">
                <a16:creationId xmlns:a16="http://schemas.microsoft.com/office/drawing/2014/main" id="{154D3F02-5137-438E-809C-B7812E7F07D1}"/>
              </a:ext>
            </a:extLst>
          </p:cNvPr>
          <p:cNvSpPr txBox="1"/>
          <p:nvPr/>
        </p:nvSpPr>
        <p:spPr>
          <a:xfrm>
            <a:off x="9615133" y="2203629"/>
            <a:ext cx="1929167" cy="2339102"/>
          </a:xfrm>
          <a:prstGeom prst="rect">
            <a:avLst/>
          </a:prstGeom>
          <a:solidFill>
            <a:schemeClr val="tx1"/>
          </a:solidFill>
          <a:ln w="57150">
            <a:solidFill>
              <a:schemeClr val="tx1"/>
            </a:solidFill>
          </a:ln>
        </p:spPr>
        <p:txBody>
          <a:bodyPr wrap="square" rtlCol="0">
            <a:spAutoFit/>
          </a:bodyPr>
          <a:lstStyle/>
          <a:p>
            <a:pPr algn="ctr"/>
            <a:endParaRPr lang="en-US" sz="1600" cap="all" dirty="0">
              <a:solidFill>
                <a:schemeClr val="bg1"/>
              </a:solidFill>
            </a:endParaRPr>
          </a:p>
          <a:p>
            <a:pPr algn="ctr"/>
            <a:r>
              <a:rPr lang="en-US" sz="1600" cap="all" dirty="0">
                <a:solidFill>
                  <a:schemeClr val="bg1"/>
                </a:solidFill>
              </a:rPr>
              <a:t>Continue to drive additional value to shareholders</a:t>
            </a:r>
          </a:p>
          <a:p>
            <a:pPr algn="ctr"/>
            <a:endParaRPr lang="en-US" sz="1600" cap="all" dirty="0">
              <a:solidFill>
                <a:schemeClr val="bg1"/>
              </a:solidFill>
            </a:endParaRPr>
          </a:p>
          <a:p>
            <a:pPr algn="ctr"/>
            <a:endParaRPr lang="en-US" sz="1600" cap="all" dirty="0">
              <a:solidFill>
                <a:schemeClr val="bg1"/>
              </a:solidFill>
            </a:endParaRPr>
          </a:p>
          <a:p>
            <a:pPr algn="ctr"/>
            <a:endParaRPr lang="en-US" cap="all" dirty="0">
              <a:solidFill>
                <a:schemeClr val="bg1"/>
              </a:solidFill>
            </a:endParaRPr>
          </a:p>
        </p:txBody>
      </p:sp>
    </p:spTree>
    <p:extLst>
      <p:ext uri="{BB962C8B-B14F-4D97-AF65-F5344CB8AC3E}">
        <p14:creationId xmlns:p14="http://schemas.microsoft.com/office/powerpoint/2010/main" val="374327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A9703A2-2A48-7447-8D73-65FBEFDF7904}" type="slidenum">
              <a:rPr lang="en-US" sz="1000" smtClean="0"/>
              <a:pPr/>
              <a:t>25</a:t>
            </a:fld>
            <a:endParaRPr lang="en-US" sz="1000" dirty="0"/>
          </a:p>
        </p:txBody>
      </p:sp>
      <p:pic>
        <p:nvPicPr>
          <p:cNvPr id="28" name="Picture 27">
            <a:extLst>
              <a:ext uri="{FF2B5EF4-FFF2-40B4-BE49-F238E27FC236}">
                <a16:creationId xmlns:a16="http://schemas.microsoft.com/office/drawing/2014/main" id="{D25A981C-CD17-44E4-9002-4403CA3FCE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350"/>
          <a:stretch/>
        </p:blipFill>
        <p:spPr>
          <a:xfrm>
            <a:off x="0" y="-21020"/>
            <a:ext cx="12192000" cy="6510306"/>
          </a:xfrm>
          <a:prstGeom prst="rect">
            <a:avLst/>
          </a:prstGeom>
        </p:spPr>
      </p:pic>
      <p:sp>
        <p:nvSpPr>
          <p:cNvPr id="27" name="Isosceles Triangle 26"/>
          <p:cNvSpPr/>
          <p:nvPr/>
        </p:nvSpPr>
        <p:spPr>
          <a:xfrm>
            <a:off x="7299086" y="3430003"/>
            <a:ext cx="138778" cy="193055"/>
          </a:xfrm>
          <a:prstGeom prst="triangle">
            <a:avLst/>
          </a:prstGeom>
          <a:solidFill>
            <a:schemeClr val="tx1"/>
          </a:solidFill>
          <a:ln>
            <a:noFill/>
          </a:ln>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016127" y="6281580"/>
            <a:ext cx="6267930"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Note: Adjusted EBITDA and Operating SG&amp;A are non-GAAP financial measures.  Please see the appendix for additional information.</a:t>
            </a:r>
          </a:p>
        </p:txBody>
      </p:sp>
      <p:sp>
        <p:nvSpPr>
          <p:cNvPr id="17" name="Title 5">
            <a:extLst>
              <a:ext uri="{FF2B5EF4-FFF2-40B4-BE49-F238E27FC236}">
                <a16:creationId xmlns:a16="http://schemas.microsoft.com/office/drawing/2014/main" id="{DD429F04-F6E5-4699-9C35-0732D883A753}"/>
              </a:ext>
            </a:extLst>
          </p:cNvPr>
          <p:cNvSpPr txBox="1">
            <a:spLocks/>
          </p:cNvSpPr>
          <p:nvPr/>
        </p:nvSpPr>
        <p:spPr>
          <a:xfrm>
            <a:off x="401496" y="456383"/>
            <a:ext cx="11296934" cy="7812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r>
              <a:rPr lang="en-US" sz="3200" dirty="0">
                <a:solidFill>
                  <a:schemeClr val="bg1"/>
                </a:solidFill>
              </a:rPr>
              <a:t>Targets</a:t>
            </a:r>
          </a:p>
        </p:txBody>
      </p:sp>
      <p:sp>
        <p:nvSpPr>
          <p:cNvPr id="31" name="Oval 30">
            <a:extLst>
              <a:ext uri="{FF2B5EF4-FFF2-40B4-BE49-F238E27FC236}">
                <a16:creationId xmlns:a16="http://schemas.microsoft.com/office/drawing/2014/main" id="{FD63E93E-BAFA-4F21-976E-CE3A1289803B}"/>
              </a:ext>
            </a:extLst>
          </p:cNvPr>
          <p:cNvSpPr/>
          <p:nvPr/>
        </p:nvSpPr>
        <p:spPr>
          <a:xfrm>
            <a:off x="2847847" y="3964078"/>
            <a:ext cx="2657601" cy="654987"/>
          </a:xfrm>
          <a:prstGeom prst="ellipse">
            <a:avLst/>
          </a:prstGeom>
          <a:solidFill>
            <a:schemeClr val="bg1"/>
          </a:solidFill>
          <a:ln w="38100">
            <a:solidFill>
              <a:schemeClr val="bg1"/>
            </a:solidFill>
          </a:ln>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ea typeface="Calibri Light" charset="0"/>
              <a:cs typeface="Calibri Light" charset="0"/>
            </a:endParaRPr>
          </a:p>
        </p:txBody>
      </p:sp>
      <p:sp>
        <p:nvSpPr>
          <p:cNvPr id="32" name="Rectangle 31">
            <a:extLst>
              <a:ext uri="{FF2B5EF4-FFF2-40B4-BE49-F238E27FC236}">
                <a16:creationId xmlns:a16="http://schemas.microsoft.com/office/drawing/2014/main" id="{3006A2EB-A7F4-4420-A76F-0BA3CF8B99BC}"/>
              </a:ext>
            </a:extLst>
          </p:cNvPr>
          <p:cNvSpPr/>
          <p:nvPr/>
        </p:nvSpPr>
        <p:spPr>
          <a:xfrm>
            <a:off x="2922892" y="3983507"/>
            <a:ext cx="3049765" cy="492443"/>
          </a:xfrm>
          <a:prstGeom prst="rect">
            <a:avLst/>
          </a:prstGeom>
          <a:scene3d>
            <a:camera prst="orthographicFront"/>
            <a:lightRig rig="threePt" dir="t"/>
          </a:scene3d>
        </p:spPr>
        <p:txBody>
          <a:bodyPr wrap="square">
            <a:spAutoFit/>
          </a:bodyPr>
          <a:lstStyle/>
          <a:p>
            <a:r>
              <a:rPr lang="en-US" sz="1300" dirty="0">
                <a:latin typeface="Arial" panose="020B0604020202020204" pitchFamily="34" charset="0"/>
                <a:cs typeface="Arial" panose="020B0604020202020204" pitchFamily="34" charset="0"/>
              </a:rPr>
              <a:t>                      </a:t>
            </a:r>
            <a:r>
              <a:rPr lang="en-US" sz="1300" u="sng" dirty="0">
                <a:latin typeface="Arial" panose="020B0604020202020204" pitchFamily="34" charset="0"/>
                <a:cs typeface="Arial" panose="020B0604020202020204" pitchFamily="34" charset="0"/>
              </a:rPr>
              <a:t>2021</a:t>
            </a:r>
          </a:p>
          <a:p>
            <a:r>
              <a:rPr lang="en-US" sz="1300" dirty="0">
                <a:latin typeface="Arial" panose="020B0604020202020204" pitchFamily="34" charset="0"/>
                <a:cs typeface="Arial" panose="020B0604020202020204" pitchFamily="34" charset="0"/>
              </a:rPr>
              <a:t>Reported Adj EBITDA: $28M</a:t>
            </a:r>
          </a:p>
        </p:txBody>
      </p:sp>
      <p:sp>
        <p:nvSpPr>
          <p:cNvPr id="36" name="Oval 35">
            <a:extLst>
              <a:ext uri="{FF2B5EF4-FFF2-40B4-BE49-F238E27FC236}">
                <a16:creationId xmlns:a16="http://schemas.microsoft.com/office/drawing/2014/main" id="{0B95ED8D-36D7-4ECA-A934-1B86CD95488B}"/>
              </a:ext>
            </a:extLst>
          </p:cNvPr>
          <p:cNvSpPr/>
          <p:nvPr/>
        </p:nvSpPr>
        <p:spPr>
          <a:xfrm>
            <a:off x="4399945" y="3361241"/>
            <a:ext cx="2657601" cy="654987"/>
          </a:xfrm>
          <a:prstGeom prst="ellipse">
            <a:avLst/>
          </a:prstGeom>
          <a:solidFill>
            <a:schemeClr val="bg1"/>
          </a:solidFill>
          <a:ln w="38100">
            <a:noFill/>
          </a:ln>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ea typeface="Calibri Light" charset="0"/>
              <a:cs typeface="Calibri Light" charset="0"/>
            </a:endParaRPr>
          </a:p>
        </p:txBody>
      </p:sp>
      <p:sp>
        <p:nvSpPr>
          <p:cNvPr id="37" name="Rectangle 36">
            <a:extLst>
              <a:ext uri="{FF2B5EF4-FFF2-40B4-BE49-F238E27FC236}">
                <a16:creationId xmlns:a16="http://schemas.microsoft.com/office/drawing/2014/main" id="{847B1ACC-42D5-4B5C-B536-DE8D6F012500}"/>
              </a:ext>
            </a:extLst>
          </p:cNvPr>
          <p:cNvSpPr/>
          <p:nvPr/>
        </p:nvSpPr>
        <p:spPr>
          <a:xfrm>
            <a:off x="4493096" y="3390815"/>
            <a:ext cx="3049765" cy="492443"/>
          </a:xfrm>
          <a:prstGeom prst="rect">
            <a:avLst/>
          </a:prstGeom>
          <a:scene3d>
            <a:camera prst="orthographicFront"/>
            <a:lightRig rig="threePt" dir="t"/>
          </a:scene3d>
        </p:spPr>
        <p:txBody>
          <a:bodyPr wrap="square">
            <a:spAutoFit/>
          </a:bodyPr>
          <a:lstStyle/>
          <a:p>
            <a:r>
              <a:rPr lang="en-US" sz="1300" dirty="0">
                <a:latin typeface="Arial" panose="020B0604020202020204" pitchFamily="34" charset="0"/>
                <a:cs typeface="Arial" panose="020B0604020202020204" pitchFamily="34" charset="0"/>
              </a:rPr>
              <a:t>                      </a:t>
            </a:r>
            <a:r>
              <a:rPr lang="en-US" sz="1300" u="sng" dirty="0">
                <a:latin typeface="Arial" panose="020B0604020202020204" pitchFamily="34" charset="0"/>
                <a:cs typeface="Arial" panose="020B0604020202020204" pitchFamily="34" charset="0"/>
              </a:rPr>
              <a:t>2022</a:t>
            </a:r>
          </a:p>
          <a:p>
            <a:r>
              <a:rPr lang="en-US" sz="1300" dirty="0">
                <a:latin typeface="Arial" panose="020B0604020202020204" pitchFamily="34" charset="0"/>
                <a:cs typeface="Arial" panose="020B0604020202020204" pitchFamily="34" charset="0"/>
              </a:rPr>
              <a:t>Reported Adj EBITDA: $34-36M</a:t>
            </a:r>
          </a:p>
        </p:txBody>
      </p:sp>
      <p:sp>
        <p:nvSpPr>
          <p:cNvPr id="19" name="Oval 18">
            <a:extLst>
              <a:ext uri="{FF2B5EF4-FFF2-40B4-BE49-F238E27FC236}">
                <a16:creationId xmlns:a16="http://schemas.microsoft.com/office/drawing/2014/main" id="{D5F43DC2-57B5-4B05-BE6F-03AA19071A91}"/>
              </a:ext>
            </a:extLst>
          </p:cNvPr>
          <p:cNvSpPr/>
          <p:nvPr/>
        </p:nvSpPr>
        <p:spPr>
          <a:xfrm>
            <a:off x="6017501" y="2834107"/>
            <a:ext cx="2657601" cy="611995"/>
          </a:xfrm>
          <a:prstGeom prst="ellipse">
            <a:avLst/>
          </a:prstGeom>
          <a:solidFill>
            <a:schemeClr val="bg1"/>
          </a:solidFill>
          <a:ln w="38100">
            <a:noFill/>
          </a:ln>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ea typeface="Calibri Light" charset="0"/>
              <a:cs typeface="Calibri Light" charset="0"/>
            </a:endParaRPr>
          </a:p>
        </p:txBody>
      </p:sp>
      <p:sp>
        <p:nvSpPr>
          <p:cNvPr id="20" name="Rectangle 19">
            <a:extLst>
              <a:ext uri="{FF2B5EF4-FFF2-40B4-BE49-F238E27FC236}">
                <a16:creationId xmlns:a16="http://schemas.microsoft.com/office/drawing/2014/main" id="{F727DCDC-5744-445B-BCC1-CA3C6691796F}"/>
              </a:ext>
            </a:extLst>
          </p:cNvPr>
          <p:cNvSpPr/>
          <p:nvPr/>
        </p:nvSpPr>
        <p:spPr>
          <a:xfrm>
            <a:off x="6096000" y="2835479"/>
            <a:ext cx="3049765" cy="492443"/>
          </a:xfrm>
          <a:prstGeom prst="rect">
            <a:avLst/>
          </a:prstGeom>
          <a:scene3d>
            <a:camera prst="orthographicFront"/>
            <a:lightRig rig="threePt" dir="t"/>
          </a:scene3d>
        </p:spPr>
        <p:txBody>
          <a:bodyPr wrap="square">
            <a:spAutoFit/>
          </a:bodyPr>
          <a:lstStyle/>
          <a:p>
            <a:r>
              <a:rPr lang="en-US" sz="1300" dirty="0">
                <a:latin typeface="Arial" panose="020B0604020202020204" pitchFamily="34" charset="0"/>
                <a:cs typeface="Arial" panose="020B0604020202020204" pitchFamily="34" charset="0"/>
              </a:rPr>
              <a:t>                      </a:t>
            </a:r>
            <a:r>
              <a:rPr lang="en-US" sz="1300" u="sng" dirty="0">
                <a:latin typeface="Arial" panose="020B0604020202020204" pitchFamily="34" charset="0"/>
                <a:cs typeface="Arial" panose="020B0604020202020204" pitchFamily="34" charset="0"/>
              </a:rPr>
              <a:t>2023</a:t>
            </a:r>
          </a:p>
          <a:p>
            <a:r>
              <a:rPr lang="en-US" sz="1300" dirty="0">
                <a:latin typeface="Arial" panose="020B0604020202020204" pitchFamily="34" charset="0"/>
                <a:cs typeface="Arial" panose="020B0604020202020204" pitchFamily="34" charset="0"/>
              </a:rPr>
              <a:t>Reported Adj EBITDA: $44-46M</a:t>
            </a:r>
          </a:p>
        </p:txBody>
      </p:sp>
      <p:sp>
        <p:nvSpPr>
          <p:cNvPr id="13" name="Oval 12">
            <a:extLst>
              <a:ext uri="{FF2B5EF4-FFF2-40B4-BE49-F238E27FC236}">
                <a16:creationId xmlns:a16="http://schemas.microsoft.com/office/drawing/2014/main" id="{90CC42A7-E4EC-4A2A-B1E7-679DCC9060F3}"/>
              </a:ext>
            </a:extLst>
          </p:cNvPr>
          <p:cNvSpPr/>
          <p:nvPr/>
        </p:nvSpPr>
        <p:spPr>
          <a:xfrm>
            <a:off x="7920877" y="2297972"/>
            <a:ext cx="2657601" cy="611995"/>
          </a:xfrm>
          <a:prstGeom prst="ellipse">
            <a:avLst/>
          </a:prstGeom>
          <a:solidFill>
            <a:schemeClr val="bg1"/>
          </a:solidFill>
          <a:ln w="38100">
            <a:noFill/>
          </a:ln>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bg1"/>
              </a:solidFill>
              <a:ea typeface="Calibri Light" charset="0"/>
              <a:cs typeface="Calibri Light" charset="0"/>
            </a:endParaRPr>
          </a:p>
        </p:txBody>
      </p:sp>
      <p:sp>
        <p:nvSpPr>
          <p:cNvPr id="14" name="Rectangle 13">
            <a:extLst>
              <a:ext uri="{FF2B5EF4-FFF2-40B4-BE49-F238E27FC236}">
                <a16:creationId xmlns:a16="http://schemas.microsoft.com/office/drawing/2014/main" id="{780DF8F7-A5CA-4E47-9B8F-6D8117ABE70C}"/>
              </a:ext>
            </a:extLst>
          </p:cNvPr>
          <p:cNvSpPr/>
          <p:nvPr/>
        </p:nvSpPr>
        <p:spPr>
          <a:xfrm>
            <a:off x="7999376" y="2299344"/>
            <a:ext cx="3049765" cy="492443"/>
          </a:xfrm>
          <a:prstGeom prst="rect">
            <a:avLst/>
          </a:prstGeom>
          <a:scene3d>
            <a:camera prst="orthographicFront"/>
            <a:lightRig rig="threePt" dir="t"/>
          </a:scene3d>
        </p:spPr>
        <p:txBody>
          <a:bodyPr wrap="square">
            <a:spAutoFit/>
          </a:bodyPr>
          <a:lstStyle/>
          <a:p>
            <a:r>
              <a:rPr lang="en-US" sz="1300" dirty="0">
                <a:latin typeface="Arial" panose="020B0604020202020204" pitchFamily="34" charset="0"/>
                <a:cs typeface="Arial" panose="020B0604020202020204" pitchFamily="34" charset="0"/>
              </a:rPr>
              <a:t>                      </a:t>
            </a:r>
            <a:r>
              <a:rPr lang="en-US" sz="1300" u="sng" dirty="0">
                <a:latin typeface="Arial" panose="020B0604020202020204" pitchFamily="34" charset="0"/>
                <a:cs typeface="Arial" panose="020B0604020202020204" pitchFamily="34" charset="0"/>
              </a:rPr>
              <a:t>2024</a:t>
            </a:r>
          </a:p>
          <a:p>
            <a:r>
              <a:rPr lang="en-US" sz="1300" dirty="0">
                <a:latin typeface="Arial" panose="020B0604020202020204" pitchFamily="34" charset="0"/>
                <a:cs typeface="Arial" panose="020B0604020202020204" pitchFamily="34" charset="0"/>
              </a:rPr>
              <a:t>Reported Adj EBITDA: $54-56M</a:t>
            </a:r>
          </a:p>
        </p:txBody>
      </p:sp>
    </p:spTree>
    <p:extLst>
      <p:ext uri="{BB962C8B-B14F-4D97-AF65-F5344CB8AC3E}">
        <p14:creationId xmlns:p14="http://schemas.microsoft.com/office/powerpoint/2010/main" val="36450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B7D893-F961-44AE-B901-19C252A65B46}"/>
              </a:ext>
            </a:extLst>
          </p:cNvPr>
          <p:cNvSpPr>
            <a:spLocks noGrp="1"/>
          </p:cNvSpPr>
          <p:nvPr>
            <p:ph type="sldNum" sz="quarter" idx="12"/>
          </p:nvPr>
        </p:nvSpPr>
        <p:spPr/>
        <p:txBody>
          <a:bodyPr/>
          <a:lstStyle/>
          <a:p>
            <a:fld id="{4A9703A2-2A48-7447-8D73-65FBEFDF7904}" type="slidenum">
              <a:rPr lang="en-US" sz="1000" smtClean="0"/>
              <a:t>26</a:t>
            </a:fld>
            <a:endParaRPr lang="en-US" sz="1000" dirty="0"/>
          </a:p>
        </p:txBody>
      </p:sp>
      <p:sp>
        <p:nvSpPr>
          <p:cNvPr id="6" name="TextBox 5">
            <a:extLst>
              <a:ext uri="{FF2B5EF4-FFF2-40B4-BE49-F238E27FC236}">
                <a16:creationId xmlns:a16="http://schemas.microsoft.com/office/drawing/2014/main" id="{4B6D43A7-D7C1-40D7-B938-BD9B16B30708}"/>
              </a:ext>
            </a:extLst>
          </p:cNvPr>
          <p:cNvSpPr txBox="1"/>
          <p:nvPr/>
        </p:nvSpPr>
        <p:spPr>
          <a:xfrm>
            <a:off x="416585" y="2556639"/>
            <a:ext cx="5453842" cy="615553"/>
          </a:xfrm>
          <a:prstGeom prst="rect">
            <a:avLst/>
          </a:prstGeom>
          <a:noFill/>
        </p:spPr>
        <p:txBody>
          <a:bodyPr wrap="square" rtlCol="0">
            <a:spAutoFit/>
          </a:bodyPr>
          <a:lstStyle/>
          <a:p>
            <a:r>
              <a:rPr lang="en-US" sz="3400" spc="-150" dirty="0">
                <a:solidFill>
                  <a:schemeClr val="tx2">
                    <a:lumMod val="75000"/>
                  </a:schemeClr>
                </a:solidFill>
                <a:latin typeface="Georgia" panose="02040502050405020303" pitchFamily="18" charset="0"/>
              </a:rPr>
              <a:t>Appendix </a:t>
            </a:r>
          </a:p>
        </p:txBody>
      </p:sp>
    </p:spTree>
    <p:extLst>
      <p:ext uri="{BB962C8B-B14F-4D97-AF65-F5344CB8AC3E}">
        <p14:creationId xmlns:p14="http://schemas.microsoft.com/office/powerpoint/2010/main" val="426680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D87CA3-40B9-44BC-B77D-218EF6D608B8}"/>
              </a:ext>
            </a:extLst>
          </p:cNvPr>
          <p:cNvSpPr txBox="1"/>
          <p:nvPr/>
        </p:nvSpPr>
        <p:spPr>
          <a:xfrm>
            <a:off x="401472" y="1251799"/>
            <a:ext cx="11296933" cy="4678204"/>
          </a:xfrm>
          <a:prstGeom prst="rect">
            <a:avLst/>
          </a:prstGeom>
          <a:noFill/>
        </p:spPr>
        <p:txBody>
          <a:bodyPr wrap="square" rtlCol="0">
            <a:spAutoFit/>
          </a:bodyPr>
          <a:lstStyle/>
          <a:p>
            <a:pPr lvl="0">
              <a:spcBef>
                <a:spcPts val="600"/>
              </a:spcBef>
              <a:spcAft>
                <a:spcPts val="600"/>
              </a:spcAft>
              <a:defRPr/>
            </a:pPr>
            <a:r>
              <a:rPr lang="en-US" sz="1400" cap="small" dirty="0">
                <a:solidFill>
                  <a:schemeClr val="accent5">
                    <a:lumMod val="50000"/>
                  </a:schemeClr>
                </a:solidFill>
                <a:latin typeface="Arial" panose="020B0604020202020204" pitchFamily="34" charset="0"/>
                <a:cs typeface="Arial" panose="020B0604020202020204" pitchFamily="34" charset="0"/>
              </a:rPr>
              <a:t>Other Income Statement Information:</a:t>
            </a:r>
          </a:p>
          <a:p>
            <a:pPr marL="171450" lvl="0" indent="-171450">
              <a:spcBef>
                <a:spcPts val="600"/>
              </a:spcBef>
              <a:buFont typeface="Arial" panose="020B0604020202020204" pitchFamily="34" charset="0"/>
              <a:buChar char="•"/>
              <a:defRPr/>
            </a:pPr>
            <a:r>
              <a:rPr lang="en-US" sz="1200" dirty="0">
                <a:solidFill>
                  <a:schemeClr val="tx1">
                    <a:lumMod val="85000"/>
                    <a:lumOff val="15000"/>
                  </a:schemeClr>
                </a:solidFill>
                <a:latin typeface="Arial" panose="020B0604020202020204" pitchFamily="34" charset="0"/>
                <a:cs typeface="Arial" panose="020B0604020202020204" pitchFamily="34" charset="0"/>
              </a:rPr>
              <a:t>Depreciation: $6.2M in FY2021, expected to total approximately $5.8M in FY2022.</a:t>
            </a:r>
          </a:p>
          <a:p>
            <a:pPr marL="171450" lvl="0" indent="-171450">
              <a:spcBef>
                <a:spcPts val="600"/>
              </a:spcBef>
              <a:buFont typeface="Arial" panose="020B0604020202020204" pitchFamily="34" charset="0"/>
              <a:buChar char="•"/>
              <a:defRPr/>
            </a:pPr>
            <a:r>
              <a:rPr lang="en-US" sz="1200" dirty="0">
                <a:solidFill>
                  <a:schemeClr val="tx1">
                    <a:lumMod val="85000"/>
                    <a:lumOff val="15000"/>
                  </a:schemeClr>
                </a:solidFill>
                <a:latin typeface="Arial" panose="020B0604020202020204" pitchFamily="34" charset="0"/>
                <a:cs typeface="Arial" panose="020B0604020202020204" pitchFamily="34" charset="0"/>
              </a:rPr>
              <a:t>Amortization: $5.0M in FY2021, expected to total approximately $5.3M in FY2022.</a:t>
            </a:r>
          </a:p>
          <a:p>
            <a:pPr marL="171450" lvl="0" indent="-171450">
              <a:spcBef>
                <a:spcPts val="600"/>
              </a:spcBef>
              <a:buFont typeface="Arial" panose="020B0604020202020204" pitchFamily="34" charset="0"/>
              <a:buChar char="•"/>
              <a:defRPr/>
            </a:pPr>
            <a:r>
              <a:rPr lang="en-US" sz="1200" dirty="0">
                <a:solidFill>
                  <a:schemeClr val="tx1">
                    <a:lumMod val="85000"/>
                    <a:lumOff val="15000"/>
                  </a:schemeClr>
                </a:solidFill>
                <a:latin typeface="Arial" panose="020B0604020202020204" pitchFamily="34" charset="0"/>
                <a:cs typeface="Arial" panose="020B0604020202020204" pitchFamily="34" charset="0"/>
              </a:rPr>
              <a:t>Net Interest and Discount: $2.0M in FY2021, expected to total approximately $1.8M in FY2022.</a:t>
            </a:r>
          </a:p>
          <a:p>
            <a:pPr marL="171450" lvl="0" indent="-171450">
              <a:spcBef>
                <a:spcPts val="600"/>
              </a:spcBef>
              <a:buFont typeface="Arial" panose="020B0604020202020204" pitchFamily="34" charset="0"/>
              <a:buChar char="•"/>
              <a:defRPr/>
            </a:pPr>
            <a:r>
              <a:rPr lang="en-US" sz="1200" dirty="0">
                <a:solidFill>
                  <a:schemeClr val="tx1">
                    <a:lumMod val="85000"/>
                    <a:lumOff val="15000"/>
                  </a:schemeClr>
                </a:solidFill>
                <a:latin typeface="Arial" panose="020B0604020202020204" pitchFamily="34" charset="0"/>
                <a:cs typeface="Arial" panose="020B0604020202020204" pitchFamily="34" charset="0"/>
              </a:rPr>
              <a:t>Share-based Compensation, Impaired Assets, Restructuring, Accrued Earnout and Other totaling $8.7M in FY2021; expected to total approximately $9.6M in FY2022.</a:t>
            </a:r>
          </a:p>
          <a:p>
            <a:pPr marL="171450" lvl="0" indent="-171450">
              <a:spcBef>
                <a:spcPts val="600"/>
              </a:spcBef>
              <a:spcAft>
                <a:spcPts val="600"/>
              </a:spcAft>
              <a:buFont typeface="Arial" panose="020B0604020202020204" pitchFamily="34" charset="0"/>
              <a:buChar char="•"/>
              <a:defRPr/>
            </a:pPr>
            <a:r>
              <a:rPr lang="en-US" sz="1200" dirty="0">
                <a:solidFill>
                  <a:schemeClr val="tx1">
                    <a:lumMod val="85000"/>
                    <a:lumOff val="15000"/>
                  </a:schemeClr>
                </a:solidFill>
                <a:latin typeface="Arial" panose="020B0604020202020204" pitchFamily="34" charset="0"/>
                <a:cs typeface="Arial" panose="020B0604020202020204" pitchFamily="34" charset="0"/>
              </a:rPr>
              <a:t>Effective Tax Rate: Our normalized affective tax rate is expected to eventually be 26% to 30%, before unusual permanent book/tax differences and benefit of re-measuring deferred taxes.  The actual tax rate could be a significantly different percentage, and we are not projecting an FY22 effective rate.</a:t>
            </a:r>
            <a:endParaRPr lang="en-US" sz="800" cap="small" dirty="0">
              <a:solidFill>
                <a:schemeClr val="tx2"/>
              </a:solidFill>
              <a:latin typeface="Arial" panose="020B0604020202020204" pitchFamily="34" charset="0"/>
              <a:cs typeface="Arial" panose="020B0604020202020204" pitchFamily="34" charset="0"/>
            </a:endParaRPr>
          </a:p>
          <a:p>
            <a:pPr lvl="0">
              <a:spcBef>
                <a:spcPts val="600"/>
              </a:spcBef>
              <a:spcAft>
                <a:spcPts val="600"/>
              </a:spcAft>
              <a:defRPr/>
            </a:pPr>
            <a:r>
              <a:rPr lang="en-US" sz="1400" cap="small" dirty="0">
                <a:solidFill>
                  <a:schemeClr val="accent5">
                    <a:lumMod val="50000"/>
                  </a:schemeClr>
                </a:solidFill>
                <a:latin typeface="Arial" panose="020B0604020202020204" pitchFamily="34" charset="0"/>
                <a:cs typeface="Arial" panose="020B0604020202020204" pitchFamily="34" charset="0"/>
              </a:rPr>
              <a:t>Other Information:</a:t>
            </a:r>
          </a:p>
          <a:p>
            <a:pPr marL="171450" lvl="0" indent="-171450">
              <a:spcBef>
                <a:spcPts val="600"/>
              </a:spcBef>
              <a:buFont typeface="Arial" panose="020B0604020202020204" pitchFamily="34" charset="0"/>
              <a:buChar char="•"/>
              <a:defRPr/>
            </a:pPr>
            <a:r>
              <a:rPr lang="en-US" sz="1200" dirty="0">
                <a:solidFill>
                  <a:schemeClr val="tx1">
                    <a:lumMod val="85000"/>
                    <a:lumOff val="15000"/>
                  </a:schemeClr>
                </a:solidFill>
                <a:latin typeface="Arial" panose="020B0604020202020204" pitchFamily="34" charset="0"/>
                <a:cs typeface="Arial" panose="020B0604020202020204" pitchFamily="34" charset="0"/>
              </a:rPr>
              <a:t>Capital Expenditures: $1.6M in FY2021, expected to total approximately $4.9M to $5.8M in FY2022.</a:t>
            </a:r>
          </a:p>
          <a:p>
            <a:pPr marL="171450" lvl="0" indent="-171450">
              <a:spcBef>
                <a:spcPts val="600"/>
              </a:spcBef>
              <a:buFont typeface="Arial" panose="020B0604020202020204" pitchFamily="34" charset="0"/>
              <a:buChar char="•"/>
              <a:defRPr/>
            </a:pPr>
            <a:r>
              <a:rPr lang="en-US" sz="1200" dirty="0">
                <a:solidFill>
                  <a:schemeClr val="tx1">
                    <a:lumMod val="85000"/>
                    <a:lumOff val="15000"/>
                  </a:schemeClr>
                </a:solidFill>
                <a:latin typeface="Arial" panose="020B0604020202020204" pitchFamily="34" charset="0"/>
                <a:cs typeface="Arial" panose="020B0604020202020204" pitchFamily="34" charset="0"/>
              </a:rPr>
              <a:t>Capitalized Curriculum excluding acquired content: $2.5M in FY2021, expected to total approximately $5.0M to $6.0M in FY2022, including localization of AAP content, AAP content development, and Education content development.</a:t>
            </a:r>
          </a:p>
          <a:p>
            <a:pPr marL="171450" lvl="0" indent="-171450">
              <a:spcBef>
                <a:spcPts val="600"/>
              </a:spcBef>
              <a:buFont typeface="Arial" panose="020B0604020202020204" pitchFamily="34" charset="0"/>
              <a:buChar char="•"/>
              <a:defRPr/>
            </a:pPr>
            <a:r>
              <a:rPr lang="en-US" sz="1200" dirty="0">
                <a:solidFill>
                  <a:schemeClr val="tx1">
                    <a:lumMod val="85000"/>
                    <a:lumOff val="15000"/>
                  </a:schemeClr>
                </a:solidFill>
                <a:latin typeface="Arial" panose="020B0604020202020204" pitchFamily="34" charset="0"/>
                <a:cs typeface="Arial" panose="020B0604020202020204" pitchFamily="34" charset="0"/>
              </a:rPr>
              <a:t>Share Count: 14,166K shares outstanding as of September 30, 2021.  The Company’s share count may increase due to the vesting and exercise of share-based awards and purchases by Employees under our Employee Stock Purchase Plan and decrease due to the company buying back shares.</a:t>
            </a:r>
          </a:p>
          <a:p>
            <a:pPr marL="171450" lvl="0" indent="-171450">
              <a:spcBef>
                <a:spcPts val="600"/>
              </a:spcBef>
              <a:buFont typeface="Arial" panose="020B0604020202020204" pitchFamily="34" charset="0"/>
              <a:buChar char="•"/>
              <a:defRPr/>
            </a:pPr>
            <a:r>
              <a:rPr lang="en-US" sz="1200" dirty="0">
                <a:solidFill>
                  <a:schemeClr val="tx1">
                    <a:lumMod val="85000"/>
                    <a:lumOff val="15000"/>
                  </a:schemeClr>
                </a:solidFill>
                <a:latin typeface="Arial" panose="020B0604020202020204" pitchFamily="34" charset="0"/>
                <a:cs typeface="Arial" panose="020B0604020202020204" pitchFamily="34" charset="0"/>
              </a:rPr>
              <a:t>Number of salespersons: 273 on August 31, 2021.</a:t>
            </a:r>
          </a:p>
          <a:p>
            <a:pPr marL="171450" lvl="0" indent="-171450">
              <a:spcBef>
                <a:spcPts val="600"/>
              </a:spcBef>
              <a:buFont typeface="Arial" panose="020B0604020202020204" pitchFamily="34" charset="0"/>
              <a:buChar char="•"/>
              <a:defRPr/>
            </a:pPr>
            <a:r>
              <a:rPr lang="en-US" sz="1200" dirty="0">
                <a:solidFill>
                  <a:schemeClr val="tx1">
                    <a:lumMod val="85000"/>
                    <a:lumOff val="15000"/>
                  </a:schemeClr>
                </a:solidFill>
                <a:latin typeface="Arial" panose="020B0604020202020204" pitchFamily="34" charset="0"/>
                <a:cs typeface="Arial" panose="020B0604020202020204" pitchFamily="34" charset="0"/>
              </a:rPr>
              <a:t>Impact of FX in FY21: increase of Sales $2.2M in FY2021; increase to Adjusted EBITDA $0.1M in FY2021.</a:t>
            </a:r>
          </a:p>
          <a:p>
            <a:pPr marL="177800" lvl="0">
              <a:spcBef>
                <a:spcPts val="600"/>
              </a:spcBef>
              <a:defRPr/>
            </a:pPr>
            <a:endParaRPr lang="en-US" sz="1100" i="1" dirty="0">
              <a:solidFill>
                <a:schemeClr val="tx1">
                  <a:lumMod val="85000"/>
                  <a:lumOff val="15000"/>
                </a:schemeClr>
              </a:solidFill>
              <a:latin typeface="Arial" panose="020B0604020202020204" pitchFamily="34" charset="0"/>
              <a:cs typeface="Arial" panose="020B0604020202020204" pitchFamily="34" charset="0"/>
            </a:endParaRPr>
          </a:p>
          <a:p>
            <a:pPr marL="177800" lvl="0">
              <a:spcBef>
                <a:spcPts val="600"/>
              </a:spcBef>
              <a:defRPr/>
            </a:pPr>
            <a:r>
              <a:rPr lang="en-US" sz="1100" i="1" dirty="0">
                <a:solidFill>
                  <a:schemeClr val="tx1">
                    <a:lumMod val="85000"/>
                    <a:lumOff val="15000"/>
                  </a:schemeClr>
                </a:solidFill>
                <a:latin typeface="Arial" panose="020B0604020202020204" pitchFamily="34" charset="0"/>
                <a:cs typeface="Arial" panose="020B0604020202020204" pitchFamily="34" charset="0"/>
              </a:rPr>
              <a:t>All the above-mentioned estimates are subject to change, perhaps material change, based on actual events and circumstances in the year.</a:t>
            </a:r>
          </a:p>
        </p:txBody>
      </p:sp>
      <p:sp>
        <p:nvSpPr>
          <p:cNvPr id="4" name="Title 3">
            <a:extLst>
              <a:ext uri="{FF2B5EF4-FFF2-40B4-BE49-F238E27FC236}">
                <a16:creationId xmlns:a16="http://schemas.microsoft.com/office/drawing/2014/main" id="{A987616B-A7C3-459F-8921-10BF5085DC1C}"/>
              </a:ext>
            </a:extLst>
          </p:cNvPr>
          <p:cNvSpPr>
            <a:spLocks noGrp="1"/>
          </p:cNvSpPr>
          <p:nvPr>
            <p:ph type="title"/>
          </p:nvPr>
        </p:nvSpPr>
        <p:spPr>
          <a:xfrm>
            <a:off x="401472" y="213613"/>
            <a:ext cx="11296934" cy="781249"/>
          </a:xfrm>
        </p:spPr>
        <p:txBody>
          <a:bodyPr>
            <a:normAutofit/>
          </a:bodyPr>
          <a:lstStyle/>
          <a:p>
            <a:r>
              <a:rPr lang="de-DE" sz="2800" dirty="0"/>
              <a:t>Other Information</a:t>
            </a:r>
            <a:endParaRPr lang="de-DE" sz="2800" dirty="0">
              <a:highlight>
                <a:srgbClr val="FFFF00"/>
              </a:highlight>
            </a:endParaRPr>
          </a:p>
        </p:txBody>
      </p:sp>
      <p:sp>
        <p:nvSpPr>
          <p:cNvPr id="3" name="Slide Number Placeholder 2">
            <a:extLst>
              <a:ext uri="{FF2B5EF4-FFF2-40B4-BE49-F238E27FC236}">
                <a16:creationId xmlns:a16="http://schemas.microsoft.com/office/drawing/2014/main" id="{11B7D893-F961-44AE-B901-19C252A65B46}"/>
              </a:ext>
            </a:extLst>
          </p:cNvPr>
          <p:cNvSpPr>
            <a:spLocks noGrp="1"/>
          </p:cNvSpPr>
          <p:nvPr>
            <p:ph type="sldNum" sz="quarter" idx="12"/>
          </p:nvPr>
        </p:nvSpPr>
        <p:spPr/>
        <p:txBody>
          <a:bodyPr/>
          <a:lstStyle/>
          <a:p>
            <a:fld id="{4A9703A2-2A48-7447-8D73-65FBEFDF7904}" type="slidenum">
              <a:rPr lang="en-US" sz="1000" smtClean="0"/>
              <a:t>27</a:t>
            </a:fld>
            <a:endParaRPr lang="en-US" sz="1000" dirty="0"/>
          </a:p>
        </p:txBody>
      </p:sp>
    </p:spTree>
    <p:extLst>
      <p:ext uri="{BB962C8B-B14F-4D97-AF65-F5344CB8AC3E}">
        <p14:creationId xmlns:p14="http://schemas.microsoft.com/office/powerpoint/2010/main" val="352852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7EF807-324A-41D5-8288-E065265AA4CD}"/>
              </a:ext>
            </a:extLst>
          </p:cNvPr>
          <p:cNvSpPr>
            <a:spLocks noGrp="1"/>
          </p:cNvSpPr>
          <p:nvPr>
            <p:ph type="title"/>
          </p:nvPr>
        </p:nvSpPr>
        <p:spPr>
          <a:xfrm>
            <a:off x="779843" y="335641"/>
            <a:ext cx="11296934" cy="649082"/>
          </a:xfrm>
        </p:spPr>
        <p:txBody>
          <a:bodyPr>
            <a:normAutofit/>
          </a:bodyPr>
          <a:lstStyle/>
          <a:p>
            <a:r>
              <a:rPr lang="en-US" sz="2800" dirty="0">
                <a:solidFill>
                  <a:schemeClr val="tx1">
                    <a:lumMod val="85000"/>
                    <a:lumOff val="15000"/>
                  </a:schemeClr>
                </a:solidFill>
              </a:rPr>
              <a:t>Franklin Covey – Financial Summary</a:t>
            </a:r>
          </a:p>
        </p:txBody>
      </p:sp>
      <p:sp>
        <p:nvSpPr>
          <p:cNvPr id="2" name="Slide Number Placeholder 1">
            <a:extLst>
              <a:ext uri="{FF2B5EF4-FFF2-40B4-BE49-F238E27FC236}">
                <a16:creationId xmlns:a16="http://schemas.microsoft.com/office/drawing/2014/main" id="{92191570-F584-4182-8E92-E43B385CB8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E0D0E-37A4-4967-BD5D-940B68670EE9}" type="slidenum">
              <a:rPr kumimoji="0" lang="en-US" sz="1000" b="1" i="0" u="none" strike="noStrike" kern="1200" cap="none" spc="0" normalizeH="0" baseline="0" noProof="0" smtClean="0">
                <a:ln>
                  <a:noFill/>
                </a:ln>
                <a:solidFill>
                  <a:srgbClr val="82B0C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1" i="0" u="none" strike="noStrike" kern="1200" cap="none" spc="0" normalizeH="0" baseline="0" noProof="0" dirty="0">
              <a:ln>
                <a:noFill/>
              </a:ln>
              <a:solidFill>
                <a:srgbClr val="82B0CC"/>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33913E48-813A-43BB-9923-8253BA6C49D7}"/>
              </a:ext>
            </a:extLst>
          </p:cNvPr>
          <p:cNvSpPr>
            <a:spLocks noGrp="1"/>
          </p:cNvSpPr>
          <p:nvPr>
            <p:ph type="body" sz="quarter" idx="13"/>
          </p:nvPr>
        </p:nvSpPr>
        <p:spPr>
          <a:xfrm>
            <a:off x="801029" y="865822"/>
            <a:ext cx="11296650" cy="401268"/>
          </a:xfrm>
        </p:spPr>
        <p:txBody>
          <a:bodyPr>
            <a:normAutofit/>
          </a:bodyPr>
          <a:lstStyle/>
          <a:p>
            <a:r>
              <a:rPr lang="en-US" sz="1200" dirty="0"/>
              <a:t>(in millions and unaudited)</a:t>
            </a:r>
          </a:p>
        </p:txBody>
      </p:sp>
      <p:sp>
        <p:nvSpPr>
          <p:cNvPr id="15" name="TextBox 14">
            <a:extLst>
              <a:ext uri="{FF2B5EF4-FFF2-40B4-BE49-F238E27FC236}">
                <a16:creationId xmlns:a16="http://schemas.microsoft.com/office/drawing/2014/main" id="{7099D6FF-EF37-4A14-AC12-4DCD7E87E7C3}"/>
              </a:ext>
            </a:extLst>
          </p:cNvPr>
          <p:cNvSpPr txBox="1"/>
          <p:nvPr/>
        </p:nvSpPr>
        <p:spPr>
          <a:xfrm>
            <a:off x="401472" y="6186074"/>
            <a:ext cx="9757799" cy="246221"/>
          </a:xfrm>
          <a:prstGeom prst="rect">
            <a:avLst/>
          </a:prstGeom>
          <a:noFill/>
        </p:spPr>
        <p:txBody>
          <a:bodyPr wrap="none" rtlCol="0">
            <a:spAutoFit/>
          </a:bodyPr>
          <a:lstStyle/>
          <a:p>
            <a:pPr algn="l"/>
            <a:r>
              <a:rPr lang="en-US" sz="1000" dirty="0"/>
              <a:t>Note:  Adjusted EBITDA and Operating SG&amp;A are non-GAAP financial measures; please see Appendix for additional information.  Amounts may not total due to rounding.</a:t>
            </a:r>
          </a:p>
        </p:txBody>
      </p:sp>
      <p:pic>
        <p:nvPicPr>
          <p:cNvPr id="8" name="Picture 7">
            <a:extLst>
              <a:ext uri="{FF2B5EF4-FFF2-40B4-BE49-F238E27FC236}">
                <a16:creationId xmlns:a16="http://schemas.microsoft.com/office/drawing/2014/main" id="{06E0356A-97E1-4839-8475-0D5891E39C05}"/>
              </a:ext>
            </a:extLst>
          </p:cNvPr>
          <p:cNvPicPr>
            <a:picLocks noChangeAspect="1"/>
          </p:cNvPicPr>
          <p:nvPr/>
        </p:nvPicPr>
        <p:blipFill>
          <a:blip r:embed="rId3"/>
          <a:stretch>
            <a:fillRect/>
          </a:stretch>
        </p:blipFill>
        <p:spPr>
          <a:xfrm>
            <a:off x="338241" y="1757677"/>
            <a:ext cx="11515518" cy="3028090"/>
          </a:xfrm>
          <a:prstGeom prst="rect">
            <a:avLst/>
          </a:prstGeom>
        </p:spPr>
      </p:pic>
    </p:spTree>
    <p:extLst>
      <p:ext uri="{BB962C8B-B14F-4D97-AF65-F5344CB8AC3E}">
        <p14:creationId xmlns:p14="http://schemas.microsoft.com/office/powerpoint/2010/main" val="37989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DE0D0E-37A4-4967-BD5D-940B68670EE9}" type="slidenum">
              <a:rPr lang="en-US" smtClean="0"/>
              <a:t>29</a:t>
            </a:fld>
            <a:endParaRPr lang="en-US" dirty="0"/>
          </a:p>
        </p:txBody>
      </p:sp>
      <p:sp>
        <p:nvSpPr>
          <p:cNvPr id="3" name="Title 5">
            <a:extLst>
              <a:ext uri="{FF2B5EF4-FFF2-40B4-BE49-F238E27FC236}">
                <a16:creationId xmlns:a16="http://schemas.microsoft.com/office/drawing/2014/main" id="{DD429F04-F6E5-4699-9C35-0732D883A753}"/>
              </a:ext>
            </a:extLst>
          </p:cNvPr>
          <p:cNvSpPr txBox="1">
            <a:spLocks/>
          </p:cNvSpPr>
          <p:nvPr/>
        </p:nvSpPr>
        <p:spPr>
          <a:xfrm>
            <a:off x="769353" y="457888"/>
            <a:ext cx="11296934" cy="7812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r>
              <a:rPr lang="en-US" sz="2800" dirty="0"/>
              <a:t>Franklin Covey: Strong Revenue Momentum</a:t>
            </a:r>
          </a:p>
        </p:txBody>
      </p:sp>
      <p:sp>
        <p:nvSpPr>
          <p:cNvPr id="13" name="Text Placeholder 6">
            <a:extLst>
              <a:ext uri="{FF2B5EF4-FFF2-40B4-BE49-F238E27FC236}">
                <a16:creationId xmlns:a16="http://schemas.microsoft.com/office/drawing/2014/main" id="{33913E48-813A-43BB-9923-8253BA6C49D7}"/>
              </a:ext>
            </a:extLst>
          </p:cNvPr>
          <p:cNvSpPr txBox="1">
            <a:spLocks/>
          </p:cNvSpPr>
          <p:nvPr/>
        </p:nvSpPr>
        <p:spPr>
          <a:xfrm>
            <a:off x="811537" y="839954"/>
            <a:ext cx="11296650" cy="4012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rPr>
              <a:t>(in millions and unaudited)</a:t>
            </a:r>
          </a:p>
        </p:txBody>
      </p:sp>
      <p:cxnSp>
        <p:nvCxnSpPr>
          <p:cNvPr id="14" name="Straight Connector 13">
            <a:extLst>
              <a:ext uri="{FF2B5EF4-FFF2-40B4-BE49-F238E27FC236}">
                <a16:creationId xmlns:a16="http://schemas.microsoft.com/office/drawing/2014/main" id="{01916581-3FC7-4545-B924-B907282839A6}"/>
              </a:ext>
            </a:extLst>
          </p:cNvPr>
          <p:cNvCxnSpPr>
            <a:cxnSpLocks/>
          </p:cNvCxnSpPr>
          <p:nvPr/>
        </p:nvCxnSpPr>
        <p:spPr>
          <a:xfrm>
            <a:off x="1082386" y="3923692"/>
            <a:ext cx="9968451" cy="1102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4B31D0-7A1E-410A-8A69-469FA6EA8C5E}"/>
              </a:ext>
            </a:extLst>
          </p:cNvPr>
          <p:cNvCxnSpPr/>
          <p:nvPr/>
        </p:nvCxnSpPr>
        <p:spPr>
          <a:xfrm>
            <a:off x="5880437" y="1256104"/>
            <a:ext cx="27709" cy="511121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1228609" y="1479417"/>
            <a:ext cx="4307044" cy="2378440"/>
          </a:xfrm>
          <a:prstGeom prst="rect">
            <a:avLst/>
          </a:prstGeom>
        </p:spPr>
      </p:pic>
      <p:pic>
        <p:nvPicPr>
          <p:cNvPr id="6" name="Picture 5">
            <a:extLst>
              <a:ext uri="{FF2B5EF4-FFF2-40B4-BE49-F238E27FC236}">
                <a16:creationId xmlns:a16="http://schemas.microsoft.com/office/drawing/2014/main" id="{984E741A-962B-43C5-A14D-EEFF8254E4B3}"/>
              </a:ext>
            </a:extLst>
          </p:cNvPr>
          <p:cNvPicPr>
            <a:picLocks noChangeAspect="1"/>
          </p:cNvPicPr>
          <p:nvPr/>
        </p:nvPicPr>
        <p:blipFill>
          <a:blip r:embed="rId3"/>
          <a:stretch>
            <a:fillRect/>
          </a:stretch>
        </p:blipFill>
        <p:spPr>
          <a:xfrm>
            <a:off x="6463447" y="1424226"/>
            <a:ext cx="4225963" cy="2331344"/>
          </a:xfrm>
          <a:prstGeom prst="rect">
            <a:avLst/>
          </a:prstGeom>
        </p:spPr>
      </p:pic>
      <p:pic>
        <p:nvPicPr>
          <p:cNvPr id="9" name="Picture 8">
            <a:extLst>
              <a:ext uri="{FF2B5EF4-FFF2-40B4-BE49-F238E27FC236}">
                <a16:creationId xmlns:a16="http://schemas.microsoft.com/office/drawing/2014/main" id="{6568690E-B92A-488B-AE46-E9584BDFFF3C}"/>
              </a:ext>
            </a:extLst>
          </p:cNvPr>
          <p:cNvPicPr>
            <a:picLocks noChangeAspect="1"/>
          </p:cNvPicPr>
          <p:nvPr/>
        </p:nvPicPr>
        <p:blipFill>
          <a:blip r:embed="rId4"/>
          <a:stretch>
            <a:fillRect/>
          </a:stretch>
        </p:blipFill>
        <p:spPr>
          <a:xfrm>
            <a:off x="1228609" y="4167710"/>
            <a:ext cx="3887314" cy="2143913"/>
          </a:xfrm>
          <a:prstGeom prst="rect">
            <a:avLst/>
          </a:prstGeom>
        </p:spPr>
      </p:pic>
      <p:pic>
        <p:nvPicPr>
          <p:cNvPr id="10" name="Picture 9">
            <a:extLst>
              <a:ext uri="{FF2B5EF4-FFF2-40B4-BE49-F238E27FC236}">
                <a16:creationId xmlns:a16="http://schemas.microsoft.com/office/drawing/2014/main" id="{1FC23022-55E8-4C3F-A01A-9C66B39E4EA4}"/>
              </a:ext>
            </a:extLst>
          </p:cNvPr>
          <p:cNvPicPr>
            <a:picLocks noChangeAspect="1"/>
          </p:cNvPicPr>
          <p:nvPr/>
        </p:nvPicPr>
        <p:blipFill>
          <a:blip r:embed="rId5"/>
          <a:stretch>
            <a:fillRect/>
          </a:stretch>
        </p:blipFill>
        <p:spPr>
          <a:xfrm>
            <a:off x="6566337" y="4127797"/>
            <a:ext cx="3953685" cy="2183826"/>
          </a:xfrm>
          <a:prstGeom prst="rect">
            <a:avLst/>
          </a:prstGeom>
        </p:spPr>
      </p:pic>
    </p:spTree>
    <p:extLst>
      <p:ext uri="{BB962C8B-B14F-4D97-AF65-F5344CB8AC3E}">
        <p14:creationId xmlns:p14="http://schemas.microsoft.com/office/powerpoint/2010/main" val="1706606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DE0D0E-37A4-4967-BD5D-940B68670EE9}" type="slidenum">
              <a:rPr lang="en-US" smtClean="0"/>
              <a:t>3</a:t>
            </a:fld>
            <a:endParaRPr lang="en-US" dirty="0"/>
          </a:p>
        </p:txBody>
      </p:sp>
      <p:sp>
        <p:nvSpPr>
          <p:cNvPr id="3" name="Title 5">
            <a:extLst>
              <a:ext uri="{FF2B5EF4-FFF2-40B4-BE49-F238E27FC236}">
                <a16:creationId xmlns:a16="http://schemas.microsoft.com/office/drawing/2014/main" id="{DD429F04-F6E5-4699-9C35-0732D883A753}"/>
              </a:ext>
            </a:extLst>
          </p:cNvPr>
          <p:cNvSpPr txBox="1">
            <a:spLocks/>
          </p:cNvSpPr>
          <p:nvPr/>
        </p:nvSpPr>
        <p:spPr>
          <a:xfrm>
            <a:off x="769353" y="457888"/>
            <a:ext cx="11296934" cy="7812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r>
              <a:rPr lang="en-US" sz="2800" dirty="0"/>
              <a:t>Franklin Covey: Strong Growth in Adjusted EBITDA</a:t>
            </a:r>
          </a:p>
        </p:txBody>
      </p:sp>
      <p:sp>
        <p:nvSpPr>
          <p:cNvPr id="13" name="Text Placeholder 6">
            <a:extLst>
              <a:ext uri="{FF2B5EF4-FFF2-40B4-BE49-F238E27FC236}">
                <a16:creationId xmlns:a16="http://schemas.microsoft.com/office/drawing/2014/main" id="{33913E48-813A-43BB-9923-8253BA6C49D7}"/>
              </a:ext>
            </a:extLst>
          </p:cNvPr>
          <p:cNvSpPr txBox="1">
            <a:spLocks/>
          </p:cNvSpPr>
          <p:nvPr/>
        </p:nvSpPr>
        <p:spPr>
          <a:xfrm>
            <a:off x="811537" y="876166"/>
            <a:ext cx="11296650" cy="4012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rPr>
              <a:t>(in millions and unaudited)</a:t>
            </a:r>
          </a:p>
        </p:txBody>
      </p:sp>
      <p:sp>
        <p:nvSpPr>
          <p:cNvPr id="4" name="Rectangle 3">
            <a:extLst>
              <a:ext uri="{FF2B5EF4-FFF2-40B4-BE49-F238E27FC236}">
                <a16:creationId xmlns:a16="http://schemas.microsoft.com/office/drawing/2014/main" id="{3126992F-CCBD-4010-AC60-9008E20EAAE1}"/>
              </a:ext>
            </a:extLst>
          </p:cNvPr>
          <p:cNvSpPr/>
          <p:nvPr/>
        </p:nvSpPr>
        <p:spPr>
          <a:xfrm>
            <a:off x="6538523" y="1247051"/>
            <a:ext cx="4609211" cy="1936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BED3F11-5D23-4793-AFDA-9F14C1FAED71}"/>
              </a:ext>
            </a:extLst>
          </p:cNvPr>
          <p:cNvSpPr/>
          <p:nvPr/>
        </p:nvSpPr>
        <p:spPr>
          <a:xfrm>
            <a:off x="6538523" y="1364170"/>
            <a:ext cx="69005" cy="2357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F9C6BBD-F7C1-41EE-8CA9-63CFF2552007}"/>
              </a:ext>
            </a:extLst>
          </p:cNvPr>
          <p:cNvSpPr/>
          <p:nvPr/>
        </p:nvSpPr>
        <p:spPr>
          <a:xfrm>
            <a:off x="6804081" y="3952957"/>
            <a:ext cx="69005" cy="2357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75D4BEA9-4032-45EB-AC50-549E7C081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525" y="2086465"/>
            <a:ext cx="6362378" cy="352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309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57869-3432-4AA0-AB83-59D04103ABEF}"/>
              </a:ext>
            </a:extLst>
          </p:cNvPr>
          <p:cNvSpPr>
            <a:spLocks noGrp="1"/>
          </p:cNvSpPr>
          <p:nvPr>
            <p:ph type="title"/>
          </p:nvPr>
        </p:nvSpPr>
        <p:spPr>
          <a:xfrm>
            <a:off x="779843" y="291890"/>
            <a:ext cx="11296934" cy="781249"/>
          </a:xfrm>
        </p:spPr>
        <p:txBody>
          <a:bodyPr>
            <a:normAutofit/>
          </a:bodyPr>
          <a:lstStyle/>
          <a:p>
            <a:r>
              <a:rPr lang="en-US" sz="2800" dirty="0"/>
              <a:t>Trends in the Business</a:t>
            </a:r>
          </a:p>
        </p:txBody>
      </p:sp>
      <p:sp>
        <p:nvSpPr>
          <p:cNvPr id="3" name="Slide Number Placeholder 2">
            <a:extLst>
              <a:ext uri="{FF2B5EF4-FFF2-40B4-BE49-F238E27FC236}">
                <a16:creationId xmlns:a16="http://schemas.microsoft.com/office/drawing/2014/main" id="{5091E096-3242-4510-9B18-31F6A8FAC3B2}"/>
              </a:ext>
            </a:extLst>
          </p:cNvPr>
          <p:cNvSpPr>
            <a:spLocks noGrp="1"/>
          </p:cNvSpPr>
          <p:nvPr>
            <p:ph type="sldNum" sz="quarter" idx="12"/>
          </p:nvPr>
        </p:nvSpPr>
        <p:spPr/>
        <p:txBody>
          <a:bodyPr/>
          <a:lstStyle/>
          <a:p>
            <a:fld id="{2FDE0D0E-37A4-4967-BD5D-940B68670EE9}" type="slidenum">
              <a:rPr lang="en-US" sz="1000" smtClean="0"/>
              <a:t>30</a:t>
            </a:fld>
            <a:endParaRPr lang="en-US" sz="1000" dirty="0"/>
          </a:p>
        </p:txBody>
      </p:sp>
      <p:cxnSp>
        <p:nvCxnSpPr>
          <p:cNvPr id="7" name="Straight Connector 6">
            <a:extLst>
              <a:ext uri="{FF2B5EF4-FFF2-40B4-BE49-F238E27FC236}">
                <a16:creationId xmlns:a16="http://schemas.microsoft.com/office/drawing/2014/main" id="{BFF7A3E7-4133-4D7C-903F-3130047CF5EC}"/>
              </a:ext>
            </a:extLst>
          </p:cNvPr>
          <p:cNvCxnSpPr>
            <a:cxnSpLocks/>
          </p:cNvCxnSpPr>
          <p:nvPr/>
        </p:nvCxnSpPr>
        <p:spPr>
          <a:xfrm>
            <a:off x="5866337" y="3648883"/>
            <a:ext cx="583206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3643FB-E64A-4D05-8BA5-E8A4C141D66B}"/>
              </a:ext>
            </a:extLst>
          </p:cNvPr>
          <p:cNvCxnSpPr/>
          <p:nvPr/>
        </p:nvCxnSpPr>
        <p:spPr>
          <a:xfrm>
            <a:off x="6225655" y="1073139"/>
            <a:ext cx="27709" cy="511121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651BF8B-AAF1-46B5-821A-515744BEDBC1}"/>
              </a:ext>
            </a:extLst>
          </p:cNvPr>
          <p:cNvSpPr txBox="1">
            <a:spLocks/>
          </p:cNvSpPr>
          <p:nvPr/>
        </p:nvSpPr>
        <p:spPr>
          <a:xfrm>
            <a:off x="780127" y="980988"/>
            <a:ext cx="11296650" cy="4012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rPr>
              <a:t>(in millions and unaudited)</a:t>
            </a:r>
          </a:p>
        </p:txBody>
      </p:sp>
      <p:pic>
        <p:nvPicPr>
          <p:cNvPr id="6" name="Picture 5">
            <a:extLst>
              <a:ext uri="{FF2B5EF4-FFF2-40B4-BE49-F238E27FC236}">
                <a16:creationId xmlns:a16="http://schemas.microsoft.com/office/drawing/2014/main" id="{9D5D5F41-F38B-4439-8F37-66238E87B777}"/>
              </a:ext>
            </a:extLst>
          </p:cNvPr>
          <p:cNvPicPr>
            <a:picLocks noChangeAspect="1"/>
          </p:cNvPicPr>
          <p:nvPr/>
        </p:nvPicPr>
        <p:blipFill>
          <a:blip r:embed="rId2"/>
          <a:stretch>
            <a:fillRect/>
          </a:stretch>
        </p:blipFill>
        <p:spPr>
          <a:xfrm>
            <a:off x="731843" y="2042160"/>
            <a:ext cx="4823460" cy="2773680"/>
          </a:xfrm>
          <a:prstGeom prst="rect">
            <a:avLst/>
          </a:prstGeom>
        </p:spPr>
      </p:pic>
      <p:pic>
        <p:nvPicPr>
          <p:cNvPr id="8" name="Picture 7">
            <a:extLst>
              <a:ext uri="{FF2B5EF4-FFF2-40B4-BE49-F238E27FC236}">
                <a16:creationId xmlns:a16="http://schemas.microsoft.com/office/drawing/2014/main" id="{F1EFAD19-0B18-42BF-9391-6DC6C1D43865}"/>
              </a:ext>
            </a:extLst>
          </p:cNvPr>
          <p:cNvPicPr>
            <a:picLocks noChangeAspect="1"/>
          </p:cNvPicPr>
          <p:nvPr/>
        </p:nvPicPr>
        <p:blipFill>
          <a:blip r:embed="rId3"/>
          <a:stretch>
            <a:fillRect/>
          </a:stretch>
        </p:blipFill>
        <p:spPr>
          <a:xfrm>
            <a:off x="6824298" y="1023852"/>
            <a:ext cx="4429686" cy="2460937"/>
          </a:xfrm>
          <a:prstGeom prst="rect">
            <a:avLst/>
          </a:prstGeom>
        </p:spPr>
      </p:pic>
      <p:pic>
        <p:nvPicPr>
          <p:cNvPr id="9" name="Picture 8">
            <a:extLst>
              <a:ext uri="{FF2B5EF4-FFF2-40B4-BE49-F238E27FC236}">
                <a16:creationId xmlns:a16="http://schemas.microsoft.com/office/drawing/2014/main" id="{88EC58FA-D49A-4050-A6EE-62BF4B86AD7D}"/>
              </a:ext>
            </a:extLst>
          </p:cNvPr>
          <p:cNvPicPr>
            <a:picLocks noChangeAspect="1"/>
          </p:cNvPicPr>
          <p:nvPr/>
        </p:nvPicPr>
        <p:blipFill>
          <a:blip r:embed="rId4"/>
          <a:stretch>
            <a:fillRect/>
          </a:stretch>
        </p:blipFill>
        <p:spPr>
          <a:xfrm>
            <a:off x="6796744" y="3812978"/>
            <a:ext cx="4457240" cy="2483805"/>
          </a:xfrm>
          <a:prstGeom prst="rect">
            <a:avLst/>
          </a:prstGeom>
        </p:spPr>
      </p:pic>
    </p:spTree>
    <p:extLst>
      <p:ext uri="{BB962C8B-B14F-4D97-AF65-F5344CB8AC3E}">
        <p14:creationId xmlns:p14="http://schemas.microsoft.com/office/powerpoint/2010/main" val="3521540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97" y="390849"/>
            <a:ext cx="11296934" cy="781249"/>
          </a:xfrm>
        </p:spPr>
        <p:txBody>
          <a:bodyPr>
            <a:normAutofit/>
          </a:bodyPr>
          <a:lstStyle/>
          <a:p>
            <a:r>
              <a:rPr lang="en-US" sz="2800" dirty="0"/>
              <a:t>Contracted</a:t>
            </a:r>
          </a:p>
        </p:txBody>
      </p:sp>
      <p:sp>
        <p:nvSpPr>
          <p:cNvPr id="3" name="Slide Number Placeholder 2"/>
          <p:cNvSpPr>
            <a:spLocks noGrp="1"/>
          </p:cNvSpPr>
          <p:nvPr>
            <p:ph type="sldNum" sz="quarter" idx="12"/>
          </p:nvPr>
        </p:nvSpPr>
        <p:spPr/>
        <p:txBody>
          <a:bodyPr/>
          <a:lstStyle/>
          <a:p>
            <a:fld id="{2FDE0D0E-37A4-4967-BD5D-940B68670EE9}" type="slidenum">
              <a:rPr lang="en-US" sz="1000" smtClean="0"/>
              <a:t>31</a:t>
            </a:fld>
            <a:endParaRPr lang="en-US" sz="1000" dirty="0"/>
          </a:p>
        </p:txBody>
      </p:sp>
      <p:sp>
        <p:nvSpPr>
          <p:cNvPr id="4" name="Text Placeholder 3"/>
          <p:cNvSpPr>
            <a:spLocks noGrp="1"/>
          </p:cNvSpPr>
          <p:nvPr>
            <p:ph type="body" sz="quarter" idx="13"/>
          </p:nvPr>
        </p:nvSpPr>
        <p:spPr>
          <a:xfrm>
            <a:off x="727563" y="1062076"/>
            <a:ext cx="11296650" cy="401268"/>
          </a:xfrm>
        </p:spPr>
        <p:txBody>
          <a:bodyPr>
            <a:normAutofit/>
          </a:bodyPr>
          <a:lstStyle/>
          <a:p>
            <a:r>
              <a:rPr lang="en-US" sz="1200" dirty="0">
                <a:solidFill>
                  <a:schemeClr val="tx2"/>
                </a:solidFill>
              </a:rPr>
              <a:t>(in millions and unaudited)</a:t>
            </a:r>
          </a:p>
          <a:p>
            <a:endParaRPr lang="en-US" sz="1200" dirty="0"/>
          </a:p>
        </p:txBody>
      </p:sp>
      <p:pic>
        <p:nvPicPr>
          <p:cNvPr id="6" name="Picture 5">
            <a:extLst>
              <a:ext uri="{FF2B5EF4-FFF2-40B4-BE49-F238E27FC236}">
                <a16:creationId xmlns:a16="http://schemas.microsoft.com/office/drawing/2014/main" id="{925677CE-7E3D-4D1B-98EB-7A306199FB4D}"/>
              </a:ext>
            </a:extLst>
          </p:cNvPr>
          <p:cNvPicPr>
            <a:picLocks noChangeAspect="1"/>
          </p:cNvPicPr>
          <p:nvPr/>
        </p:nvPicPr>
        <p:blipFill>
          <a:blip r:embed="rId2"/>
          <a:stretch>
            <a:fillRect/>
          </a:stretch>
        </p:blipFill>
        <p:spPr>
          <a:xfrm>
            <a:off x="2612412" y="1720149"/>
            <a:ext cx="6967176" cy="3837762"/>
          </a:xfrm>
          <a:prstGeom prst="rect">
            <a:avLst/>
          </a:prstGeom>
        </p:spPr>
      </p:pic>
      <p:sp>
        <p:nvSpPr>
          <p:cNvPr id="7" name="Rectangle 6">
            <a:extLst>
              <a:ext uri="{FF2B5EF4-FFF2-40B4-BE49-F238E27FC236}">
                <a16:creationId xmlns:a16="http://schemas.microsoft.com/office/drawing/2014/main" id="{5BC45669-8960-4F0B-B4CF-9E20051298E1}"/>
              </a:ext>
            </a:extLst>
          </p:cNvPr>
          <p:cNvSpPr/>
          <p:nvPr/>
        </p:nvSpPr>
        <p:spPr>
          <a:xfrm>
            <a:off x="4620638" y="1585609"/>
            <a:ext cx="3151762" cy="632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1114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87616B-A7C3-459F-8921-10BF5085DC1C}"/>
              </a:ext>
            </a:extLst>
          </p:cNvPr>
          <p:cNvSpPr>
            <a:spLocks noGrp="1"/>
          </p:cNvSpPr>
          <p:nvPr>
            <p:ph type="title"/>
          </p:nvPr>
        </p:nvSpPr>
        <p:spPr>
          <a:xfrm>
            <a:off x="774037" y="249557"/>
            <a:ext cx="11296934" cy="781249"/>
          </a:xfrm>
        </p:spPr>
        <p:txBody>
          <a:bodyPr>
            <a:noAutofit/>
          </a:bodyPr>
          <a:lstStyle/>
          <a:p>
            <a:r>
              <a:rPr lang="de-DE" sz="2800" dirty="0"/>
              <a:t>FranklinCovey – Contracts Signed</a:t>
            </a:r>
            <a:br>
              <a:rPr lang="de-DE" sz="2800" dirty="0"/>
            </a:br>
            <a:r>
              <a:rPr lang="de-DE" sz="1200" dirty="0">
                <a:solidFill>
                  <a:schemeClr val="accent5">
                    <a:lumMod val="50000"/>
                  </a:schemeClr>
                </a:solidFill>
                <a:latin typeface="Arial" panose="020B0604020202020204" pitchFamily="34" charset="0"/>
                <a:cs typeface="Arial" panose="020B0604020202020204" pitchFamily="34" charset="0"/>
              </a:rPr>
              <a:t>(in thousands and unaudited)</a:t>
            </a:r>
            <a:endParaRPr lang="de-DE" sz="1400" dirty="0">
              <a:solidFill>
                <a:schemeClr val="accent5">
                  <a:lumMod val="50000"/>
                </a:schemeClr>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1B7D893-F961-44AE-B901-19C252A65B46}"/>
              </a:ext>
            </a:extLst>
          </p:cNvPr>
          <p:cNvSpPr>
            <a:spLocks noGrp="1"/>
          </p:cNvSpPr>
          <p:nvPr>
            <p:ph type="sldNum" sz="quarter" idx="12"/>
          </p:nvPr>
        </p:nvSpPr>
        <p:spPr/>
        <p:txBody>
          <a:bodyPr/>
          <a:lstStyle/>
          <a:p>
            <a:fld id="{4A9703A2-2A48-7447-8D73-65FBEFDF7904}" type="slidenum">
              <a:rPr lang="en-US" sz="1000" smtClean="0"/>
              <a:t>32</a:t>
            </a:fld>
            <a:endParaRPr lang="en-US" sz="1000" dirty="0"/>
          </a:p>
        </p:txBody>
      </p:sp>
      <p:sp>
        <p:nvSpPr>
          <p:cNvPr id="6" name="TextBox 5"/>
          <p:cNvSpPr txBox="1"/>
          <p:nvPr/>
        </p:nvSpPr>
        <p:spPr>
          <a:xfrm>
            <a:off x="1739983" y="5973046"/>
            <a:ext cx="9597136" cy="707886"/>
          </a:xfrm>
          <a:prstGeom prst="rect">
            <a:avLst/>
          </a:prstGeom>
          <a:noFill/>
        </p:spPr>
        <p:txBody>
          <a:bodyPr wrap="square" rtlCol="0">
            <a:spAutoFit/>
          </a:bodyPr>
          <a:lstStyle/>
          <a:p>
            <a:pPr algn="l"/>
            <a:r>
              <a:rPr lang="en-US" sz="800" dirty="0"/>
              <a:t>Notes:</a:t>
            </a:r>
          </a:p>
          <a:p>
            <a:pPr marL="171450" indent="-171450">
              <a:buFont typeface="Arial" panose="020B0604020202020204" pitchFamily="34" charset="0"/>
              <a:buChar char="•"/>
            </a:pPr>
            <a:r>
              <a:rPr lang="en-US" sz="800" dirty="0"/>
              <a:t>Please compare this information to the Segment Information footnote in Form 10-K.</a:t>
            </a:r>
          </a:p>
          <a:p>
            <a:pPr marL="171450" indent="-171450">
              <a:buFont typeface="Arial" panose="020B0604020202020204" pitchFamily="34" charset="0"/>
              <a:buChar char="•"/>
            </a:pPr>
            <a:r>
              <a:rPr lang="en-US" sz="800" dirty="0"/>
              <a:t>Please refer to Definitions in the Appendix for the definition of Deferred Revenue and Unbilled Deferred Revenue.</a:t>
            </a:r>
          </a:p>
          <a:p>
            <a:pPr marL="171450" indent="-171450">
              <a:buFont typeface="Arial" panose="020B0604020202020204" pitchFamily="34" charset="0"/>
              <a:buChar char="•"/>
            </a:pPr>
            <a:r>
              <a:rPr lang="en-US" sz="800" dirty="0"/>
              <a:t>May not total due to rounding.</a:t>
            </a:r>
          </a:p>
          <a:p>
            <a:pPr marL="171450" indent="-171450">
              <a:buFont typeface="Arial" panose="020B0604020202020204" pitchFamily="34" charset="0"/>
              <a:buChar char="•"/>
            </a:pPr>
            <a:endParaRPr lang="en-US" sz="800" dirty="0"/>
          </a:p>
        </p:txBody>
      </p:sp>
      <p:pic>
        <p:nvPicPr>
          <p:cNvPr id="3074" name="Picture 1">
            <a:extLst>
              <a:ext uri="{FF2B5EF4-FFF2-40B4-BE49-F238E27FC236}">
                <a16:creationId xmlns:a16="http://schemas.microsoft.com/office/drawing/2014/main" id="{682F23BB-9056-4D83-85A5-B6E696F5E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63" y="1020296"/>
            <a:ext cx="11201779" cy="504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27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B7D893-F961-44AE-B901-19C252A65B46}"/>
              </a:ext>
            </a:extLst>
          </p:cNvPr>
          <p:cNvSpPr>
            <a:spLocks noGrp="1"/>
          </p:cNvSpPr>
          <p:nvPr>
            <p:ph type="sldNum" sz="quarter" idx="12"/>
          </p:nvPr>
        </p:nvSpPr>
        <p:spPr/>
        <p:txBody>
          <a:bodyPr/>
          <a:lstStyle/>
          <a:p>
            <a:fld id="{4A9703A2-2A48-7447-8D73-65FBEFDF7904}" type="slidenum">
              <a:rPr lang="en-US" sz="1000" smtClean="0"/>
              <a:t>33</a:t>
            </a:fld>
            <a:endParaRPr lang="en-US" sz="1000" dirty="0"/>
          </a:p>
        </p:txBody>
      </p:sp>
      <p:sp>
        <p:nvSpPr>
          <p:cNvPr id="6" name="TextBox 5">
            <a:extLst>
              <a:ext uri="{FF2B5EF4-FFF2-40B4-BE49-F238E27FC236}">
                <a16:creationId xmlns:a16="http://schemas.microsoft.com/office/drawing/2014/main" id="{E1666234-46E0-4F9B-83AD-2C3D2319665A}"/>
              </a:ext>
            </a:extLst>
          </p:cNvPr>
          <p:cNvSpPr txBox="1"/>
          <p:nvPr/>
        </p:nvSpPr>
        <p:spPr>
          <a:xfrm>
            <a:off x="143133" y="5443804"/>
            <a:ext cx="6248701" cy="1077218"/>
          </a:xfrm>
          <a:prstGeom prst="rect">
            <a:avLst/>
          </a:prstGeom>
          <a:noFill/>
        </p:spPr>
        <p:txBody>
          <a:bodyPr wrap="square" rtlCol="0">
            <a:spAutoFit/>
          </a:bodyPr>
          <a:lstStyle/>
          <a:p>
            <a:pPr algn="l"/>
            <a:r>
              <a:rPr lang="en-US" sz="800" u="sng" dirty="0"/>
              <a:t>Notes:</a:t>
            </a:r>
          </a:p>
          <a:p>
            <a:pPr marL="171450" indent="-171450">
              <a:buFont typeface="Arial" panose="020B0604020202020204" pitchFamily="34" charset="0"/>
              <a:buChar char="•"/>
            </a:pPr>
            <a:r>
              <a:rPr lang="en-US" sz="800" dirty="0"/>
              <a:t>Invoiced Amounts represent the amount billed (invoiced) in the period.  The Invoiced Amount is equal to Reported Net Sales, plus the associated change in Deferred Subscription Sales on the balance sheet (adjusted for FX).  AAP Subscriptions, Education Memberships, and Other Invoiced Subscriptions are all Invoiced Amounts.  Unbilled portions of multi-year agreements are not included.</a:t>
            </a:r>
          </a:p>
          <a:p>
            <a:pPr marL="171450" indent="-171450">
              <a:buFont typeface="Arial" panose="020B0604020202020204" pitchFamily="34" charset="0"/>
              <a:buChar char="•"/>
            </a:pPr>
            <a:r>
              <a:rPr lang="en-US" sz="800" dirty="0"/>
              <a:t>The Difference between Change in Deferred Sales, which is added to Reported Net Sales to equal the Invoiced Amount, and the Change in Deferred Sales on the balance sheet is adjustments for FX, acquisitions and other.  Q1 of FY2019 also includes the adjustment attributed to the adoption of Topic 606.</a:t>
            </a:r>
          </a:p>
        </p:txBody>
      </p:sp>
      <p:sp>
        <p:nvSpPr>
          <p:cNvPr id="7" name="TextBox 6">
            <a:extLst>
              <a:ext uri="{FF2B5EF4-FFF2-40B4-BE49-F238E27FC236}">
                <a16:creationId xmlns:a16="http://schemas.microsoft.com/office/drawing/2014/main" id="{66ED2F86-6E76-4089-AF89-889C9DD3AE68}"/>
              </a:ext>
            </a:extLst>
          </p:cNvPr>
          <p:cNvSpPr txBox="1"/>
          <p:nvPr/>
        </p:nvSpPr>
        <p:spPr>
          <a:xfrm>
            <a:off x="6598022" y="5567996"/>
            <a:ext cx="5522260" cy="830997"/>
          </a:xfrm>
          <a:prstGeom prst="rect">
            <a:avLst/>
          </a:prstGeom>
          <a:noFill/>
        </p:spPr>
        <p:txBody>
          <a:bodyPr wrap="square" rtlCol="0">
            <a:spAutoFit/>
          </a:bodyPr>
          <a:lstStyle/>
          <a:p>
            <a:pPr marL="171450" indent="-171450">
              <a:buFont typeface="Arial" panose="020B0604020202020204" pitchFamily="34" charset="0"/>
              <a:buChar char="•"/>
            </a:pPr>
            <a:r>
              <a:rPr lang="en-US" sz="800" dirty="0"/>
              <a:t>Certain historical amounts have been adjusted to conform with the current presentation.</a:t>
            </a:r>
          </a:p>
          <a:p>
            <a:pPr marL="171450" indent="-171450">
              <a:buFont typeface="Arial" panose="020B0604020202020204" pitchFamily="34" charset="0"/>
              <a:buChar char="•"/>
            </a:pPr>
            <a:r>
              <a:rPr lang="en-US" sz="800" dirty="0"/>
              <a:t>Deferred Revenue is primarily a current liability.  However, a small portion is long-term and recorded as a part of Other Liabilities.  See Notes in the 10-K.</a:t>
            </a:r>
          </a:p>
          <a:p>
            <a:pPr marL="171450" indent="-171450">
              <a:buFont typeface="Arial" panose="020B0604020202020204" pitchFamily="34" charset="0"/>
              <a:buChar char="•"/>
            </a:pPr>
            <a:r>
              <a:rPr lang="en-US" sz="800" dirty="0"/>
              <a:t>Education Subscription Contracts consists of membership subscriptions which is recognized as sales over the course of the contract and Consulting which is recognized as sales upon delivery.  These combined performance obligations are contracted, invoiced and paid together. See Deferred Subscription Revenue in the Definitions</a:t>
            </a:r>
          </a:p>
        </p:txBody>
      </p:sp>
      <p:sp>
        <p:nvSpPr>
          <p:cNvPr id="8" name="Rectangle 7">
            <a:extLst>
              <a:ext uri="{FF2B5EF4-FFF2-40B4-BE49-F238E27FC236}">
                <a16:creationId xmlns:a16="http://schemas.microsoft.com/office/drawing/2014/main" id="{C542F8BC-F0D7-49AD-BC6F-17093DED0C82}"/>
              </a:ext>
            </a:extLst>
          </p:cNvPr>
          <p:cNvSpPr/>
          <p:nvPr/>
        </p:nvSpPr>
        <p:spPr>
          <a:xfrm>
            <a:off x="407406" y="926496"/>
            <a:ext cx="2833735" cy="350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987616B-A7C3-459F-8921-10BF5085DC1C}"/>
              </a:ext>
            </a:extLst>
          </p:cNvPr>
          <p:cNvSpPr>
            <a:spLocks noGrp="1"/>
          </p:cNvSpPr>
          <p:nvPr>
            <p:ph type="title"/>
          </p:nvPr>
        </p:nvSpPr>
        <p:spPr>
          <a:xfrm>
            <a:off x="565229" y="187252"/>
            <a:ext cx="11296934" cy="781249"/>
          </a:xfrm>
        </p:spPr>
        <p:txBody>
          <a:bodyPr>
            <a:noAutofit/>
          </a:bodyPr>
          <a:lstStyle/>
          <a:p>
            <a:r>
              <a:rPr lang="de-DE" sz="2800" dirty="0"/>
              <a:t>Sales Information</a:t>
            </a:r>
            <a:br>
              <a:rPr lang="de-DE" sz="2800" dirty="0"/>
            </a:br>
            <a:r>
              <a:rPr lang="de-DE" sz="1200" dirty="0">
                <a:solidFill>
                  <a:schemeClr val="accent5">
                    <a:lumMod val="50000"/>
                  </a:schemeClr>
                </a:solidFill>
                <a:latin typeface="+mn-lt"/>
              </a:rPr>
              <a:t>(in millions and unaudited)</a:t>
            </a:r>
            <a:endParaRPr lang="de-DE" sz="1400" dirty="0">
              <a:solidFill>
                <a:schemeClr val="accent5">
                  <a:lumMod val="50000"/>
                </a:schemeClr>
              </a:solidFill>
              <a:latin typeface="+mn-lt"/>
            </a:endParaRPr>
          </a:p>
        </p:txBody>
      </p:sp>
      <p:pic>
        <p:nvPicPr>
          <p:cNvPr id="10" name="Picture 9">
            <a:extLst>
              <a:ext uri="{FF2B5EF4-FFF2-40B4-BE49-F238E27FC236}">
                <a16:creationId xmlns:a16="http://schemas.microsoft.com/office/drawing/2014/main" id="{F66135B2-9619-447F-82BC-101EB190AEF6}"/>
              </a:ext>
            </a:extLst>
          </p:cNvPr>
          <p:cNvPicPr>
            <a:picLocks noChangeAspect="1"/>
          </p:cNvPicPr>
          <p:nvPr/>
        </p:nvPicPr>
        <p:blipFill>
          <a:blip r:embed="rId3"/>
          <a:stretch>
            <a:fillRect/>
          </a:stretch>
        </p:blipFill>
        <p:spPr>
          <a:xfrm>
            <a:off x="885217" y="926496"/>
            <a:ext cx="10256196" cy="4549119"/>
          </a:xfrm>
          <a:prstGeom prst="rect">
            <a:avLst/>
          </a:prstGeom>
        </p:spPr>
      </p:pic>
      <p:sp>
        <p:nvSpPr>
          <p:cNvPr id="11" name="Rectangle 10">
            <a:extLst>
              <a:ext uri="{FF2B5EF4-FFF2-40B4-BE49-F238E27FC236}">
                <a16:creationId xmlns:a16="http://schemas.microsoft.com/office/drawing/2014/main" id="{403D5798-7761-478F-9AC4-DC34DE86C713}"/>
              </a:ext>
            </a:extLst>
          </p:cNvPr>
          <p:cNvSpPr/>
          <p:nvPr/>
        </p:nvSpPr>
        <p:spPr>
          <a:xfrm>
            <a:off x="885217" y="1043148"/>
            <a:ext cx="2675912" cy="280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49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87616B-A7C3-459F-8921-10BF5085DC1C}"/>
              </a:ext>
            </a:extLst>
          </p:cNvPr>
          <p:cNvSpPr>
            <a:spLocks noGrp="1"/>
          </p:cNvSpPr>
          <p:nvPr>
            <p:ph type="title"/>
          </p:nvPr>
        </p:nvSpPr>
        <p:spPr>
          <a:xfrm>
            <a:off x="718344" y="373185"/>
            <a:ext cx="11296934" cy="781249"/>
          </a:xfrm>
        </p:spPr>
        <p:txBody>
          <a:bodyPr>
            <a:normAutofit/>
          </a:bodyPr>
          <a:lstStyle/>
          <a:p>
            <a:r>
              <a:rPr lang="de-DE" sz="2800" dirty="0"/>
              <a:t>Reconciliation of Net Income (Loss) to Adjusted EBITDA</a:t>
            </a:r>
            <a:br>
              <a:rPr lang="de-DE" sz="3600" dirty="0"/>
            </a:br>
            <a:r>
              <a:rPr lang="de-DE" sz="1200" dirty="0">
                <a:solidFill>
                  <a:schemeClr val="accent5">
                    <a:lumMod val="50000"/>
                  </a:schemeClr>
                </a:solidFill>
                <a:latin typeface="+mn-lt"/>
              </a:rPr>
              <a:t>(in thousands and unaudited)</a:t>
            </a:r>
            <a:endParaRPr lang="de-DE" sz="1400" dirty="0">
              <a:solidFill>
                <a:schemeClr val="accent5">
                  <a:lumMod val="50000"/>
                </a:schemeClr>
              </a:solidFill>
              <a:latin typeface="+mn-lt"/>
            </a:endParaRPr>
          </a:p>
        </p:txBody>
      </p:sp>
      <p:sp>
        <p:nvSpPr>
          <p:cNvPr id="3" name="Slide Number Placeholder 2">
            <a:extLst>
              <a:ext uri="{FF2B5EF4-FFF2-40B4-BE49-F238E27FC236}">
                <a16:creationId xmlns:a16="http://schemas.microsoft.com/office/drawing/2014/main" id="{11B7D893-F961-44AE-B901-19C252A65B46}"/>
              </a:ext>
            </a:extLst>
          </p:cNvPr>
          <p:cNvSpPr>
            <a:spLocks noGrp="1"/>
          </p:cNvSpPr>
          <p:nvPr>
            <p:ph type="sldNum" sz="quarter" idx="12"/>
          </p:nvPr>
        </p:nvSpPr>
        <p:spPr/>
        <p:txBody>
          <a:bodyPr/>
          <a:lstStyle/>
          <a:p>
            <a:fld id="{4A9703A2-2A48-7447-8D73-65FBEFDF7904}" type="slidenum">
              <a:rPr lang="en-US" sz="1000" smtClean="0"/>
              <a:t>34</a:t>
            </a:fld>
            <a:endParaRPr lang="en-US" sz="1000" dirty="0"/>
          </a:p>
        </p:txBody>
      </p:sp>
      <p:sp>
        <p:nvSpPr>
          <p:cNvPr id="5" name="Rectangle 4"/>
          <p:cNvSpPr/>
          <p:nvPr/>
        </p:nvSpPr>
        <p:spPr>
          <a:xfrm>
            <a:off x="2815168" y="6269371"/>
            <a:ext cx="7426623"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Note: Adjusted EBITDA and Operating SG&amp;A are non-GAAP financial measures.  Please see the appendix for additional information.</a:t>
            </a:r>
          </a:p>
        </p:txBody>
      </p:sp>
      <p:pic>
        <p:nvPicPr>
          <p:cNvPr id="2" name="Picture 1">
            <a:extLst>
              <a:ext uri="{FF2B5EF4-FFF2-40B4-BE49-F238E27FC236}">
                <a16:creationId xmlns:a16="http://schemas.microsoft.com/office/drawing/2014/main" id="{DE8A5B3C-D101-4268-910B-6AAEACCF61D9}"/>
              </a:ext>
            </a:extLst>
          </p:cNvPr>
          <p:cNvPicPr>
            <a:picLocks noChangeAspect="1"/>
          </p:cNvPicPr>
          <p:nvPr/>
        </p:nvPicPr>
        <p:blipFill>
          <a:blip r:embed="rId3"/>
          <a:stretch>
            <a:fillRect/>
          </a:stretch>
        </p:blipFill>
        <p:spPr>
          <a:xfrm>
            <a:off x="1119248" y="1430349"/>
            <a:ext cx="9435262" cy="4267292"/>
          </a:xfrm>
          <a:prstGeom prst="rect">
            <a:avLst/>
          </a:prstGeom>
        </p:spPr>
      </p:pic>
    </p:spTree>
    <p:extLst>
      <p:ext uri="{BB962C8B-B14F-4D97-AF65-F5344CB8AC3E}">
        <p14:creationId xmlns:p14="http://schemas.microsoft.com/office/powerpoint/2010/main" val="396608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87616B-A7C3-459F-8921-10BF5085DC1C}"/>
              </a:ext>
            </a:extLst>
          </p:cNvPr>
          <p:cNvSpPr>
            <a:spLocks noGrp="1"/>
          </p:cNvSpPr>
          <p:nvPr>
            <p:ph type="title"/>
          </p:nvPr>
        </p:nvSpPr>
        <p:spPr>
          <a:xfrm>
            <a:off x="772664" y="280466"/>
            <a:ext cx="11296934" cy="781249"/>
          </a:xfrm>
        </p:spPr>
        <p:txBody>
          <a:bodyPr>
            <a:normAutofit/>
          </a:bodyPr>
          <a:lstStyle/>
          <a:p>
            <a:r>
              <a:rPr lang="de-DE" sz="2800" dirty="0"/>
              <a:t>Additional Financial Information</a:t>
            </a:r>
            <a:br>
              <a:rPr lang="de-DE" sz="3600" dirty="0"/>
            </a:br>
            <a:r>
              <a:rPr lang="de-DE" sz="1200" dirty="0">
                <a:solidFill>
                  <a:schemeClr val="accent5">
                    <a:lumMod val="50000"/>
                  </a:schemeClr>
                </a:solidFill>
                <a:latin typeface="+mn-lt"/>
              </a:rPr>
              <a:t>(in thousands and unaudited)</a:t>
            </a:r>
            <a:endParaRPr lang="de-DE" sz="1400" dirty="0">
              <a:solidFill>
                <a:schemeClr val="accent5">
                  <a:lumMod val="50000"/>
                </a:schemeClr>
              </a:solidFill>
              <a:latin typeface="+mn-lt"/>
            </a:endParaRPr>
          </a:p>
        </p:txBody>
      </p:sp>
      <p:sp>
        <p:nvSpPr>
          <p:cNvPr id="3" name="Slide Number Placeholder 2">
            <a:extLst>
              <a:ext uri="{FF2B5EF4-FFF2-40B4-BE49-F238E27FC236}">
                <a16:creationId xmlns:a16="http://schemas.microsoft.com/office/drawing/2014/main" id="{11B7D893-F961-44AE-B901-19C252A65B46}"/>
              </a:ext>
            </a:extLst>
          </p:cNvPr>
          <p:cNvSpPr>
            <a:spLocks noGrp="1"/>
          </p:cNvSpPr>
          <p:nvPr>
            <p:ph type="sldNum" sz="quarter" idx="12"/>
          </p:nvPr>
        </p:nvSpPr>
        <p:spPr/>
        <p:txBody>
          <a:bodyPr/>
          <a:lstStyle/>
          <a:p>
            <a:fld id="{4A9703A2-2A48-7447-8D73-65FBEFDF7904}" type="slidenum">
              <a:rPr lang="en-US" sz="1000" smtClean="0"/>
              <a:t>35</a:t>
            </a:fld>
            <a:endParaRPr lang="en-US" sz="1000" dirty="0"/>
          </a:p>
        </p:txBody>
      </p:sp>
      <p:pic>
        <p:nvPicPr>
          <p:cNvPr id="5" name="Picture 4">
            <a:extLst>
              <a:ext uri="{FF2B5EF4-FFF2-40B4-BE49-F238E27FC236}">
                <a16:creationId xmlns:a16="http://schemas.microsoft.com/office/drawing/2014/main" id="{3B2A1F6E-3D58-42A5-8781-397B49993ED3}"/>
              </a:ext>
            </a:extLst>
          </p:cNvPr>
          <p:cNvPicPr>
            <a:picLocks noChangeAspect="1"/>
          </p:cNvPicPr>
          <p:nvPr/>
        </p:nvPicPr>
        <p:blipFill>
          <a:blip r:embed="rId3"/>
          <a:stretch>
            <a:fillRect/>
          </a:stretch>
        </p:blipFill>
        <p:spPr>
          <a:xfrm>
            <a:off x="1893994" y="1059086"/>
            <a:ext cx="8339503" cy="5518448"/>
          </a:xfrm>
          <a:prstGeom prst="rect">
            <a:avLst/>
          </a:prstGeom>
        </p:spPr>
      </p:pic>
    </p:spTree>
    <p:extLst>
      <p:ext uri="{BB962C8B-B14F-4D97-AF65-F5344CB8AC3E}">
        <p14:creationId xmlns:p14="http://schemas.microsoft.com/office/powerpoint/2010/main" val="372280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87616B-A7C3-459F-8921-10BF5085DC1C}"/>
              </a:ext>
            </a:extLst>
          </p:cNvPr>
          <p:cNvSpPr>
            <a:spLocks noGrp="1"/>
          </p:cNvSpPr>
          <p:nvPr>
            <p:ph type="title"/>
          </p:nvPr>
        </p:nvSpPr>
        <p:spPr>
          <a:xfrm>
            <a:off x="670740" y="309369"/>
            <a:ext cx="11296934" cy="781249"/>
          </a:xfrm>
        </p:spPr>
        <p:txBody>
          <a:bodyPr>
            <a:normAutofit/>
          </a:bodyPr>
          <a:lstStyle/>
          <a:p>
            <a:r>
              <a:rPr lang="de-DE" sz="2800" dirty="0"/>
              <a:t>Condensed Consolidated Balance Sheets</a:t>
            </a:r>
            <a:br>
              <a:rPr lang="de-DE" sz="3400" dirty="0"/>
            </a:br>
            <a:r>
              <a:rPr lang="de-DE" sz="1200" dirty="0">
                <a:solidFill>
                  <a:schemeClr val="accent5">
                    <a:lumMod val="50000"/>
                  </a:schemeClr>
                </a:solidFill>
                <a:latin typeface="+mn-lt"/>
              </a:rPr>
              <a:t>(in thousands and unaudited)</a:t>
            </a:r>
            <a:endParaRPr lang="de-DE" sz="1400" dirty="0">
              <a:solidFill>
                <a:schemeClr val="accent5">
                  <a:lumMod val="50000"/>
                </a:schemeClr>
              </a:solidFill>
              <a:latin typeface="+mn-lt"/>
            </a:endParaRPr>
          </a:p>
        </p:txBody>
      </p:sp>
      <p:sp>
        <p:nvSpPr>
          <p:cNvPr id="3" name="Slide Number Placeholder 2">
            <a:extLst>
              <a:ext uri="{FF2B5EF4-FFF2-40B4-BE49-F238E27FC236}">
                <a16:creationId xmlns:a16="http://schemas.microsoft.com/office/drawing/2014/main" id="{11B7D893-F961-44AE-B901-19C252A65B46}"/>
              </a:ext>
            </a:extLst>
          </p:cNvPr>
          <p:cNvSpPr>
            <a:spLocks noGrp="1"/>
          </p:cNvSpPr>
          <p:nvPr>
            <p:ph type="sldNum" sz="quarter" idx="12"/>
          </p:nvPr>
        </p:nvSpPr>
        <p:spPr/>
        <p:txBody>
          <a:bodyPr/>
          <a:lstStyle/>
          <a:p>
            <a:fld id="{4A9703A2-2A48-7447-8D73-65FBEFDF7904}" type="slidenum">
              <a:rPr lang="en-US" sz="1000" smtClean="0"/>
              <a:t>36</a:t>
            </a:fld>
            <a:endParaRPr lang="en-US" sz="1000" dirty="0"/>
          </a:p>
        </p:txBody>
      </p:sp>
      <p:pic>
        <p:nvPicPr>
          <p:cNvPr id="5" name="Picture 4">
            <a:extLst>
              <a:ext uri="{FF2B5EF4-FFF2-40B4-BE49-F238E27FC236}">
                <a16:creationId xmlns:a16="http://schemas.microsoft.com/office/drawing/2014/main" id="{671E5BA6-59DE-4900-9E25-E13516517B3B}"/>
              </a:ext>
            </a:extLst>
          </p:cNvPr>
          <p:cNvPicPr>
            <a:picLocks noChangeAspect="1"/>
          </p:cNvPicPr>
          <p:nvPr/>
        </p:nvPicPr>
        <p:blipFill>
          <a:blip r:embed="rId3"/>
          <a:stretch>
            <a:fillRect/>
          </a:stretch>
        </p:blipFill>
        <p:spPr>
          <a:xfrm>
            <a:off x="262601" y="1389774"/>
            <a:ext cx="5510087" cy="3108653"/>
          </a:xfrm>
          <a:prstGeom prst="rect">
            <a:avLst/>
          </a:prstGeom>
        </p:spPr>
      </p:pic>
      <p:pic>
        <p:nvPicPr>
          <p:cNvPr id="7" name="Picture 6">
            <a:extLst>
              <a:ext uri="{FF2B5EF4-FFF2-40B4-BE49-F238E27FC236}">
                <a16:creationId xmlns:a16="http://schemas.microsoft.com/office/drawing/2014/main" id="{9D3C16E4-5767-4C3B-87F9-60DD055762C6}"/>
              </a:ext>
            </a:extLst>
          </p:cNvPr>
          <p:cNvPicPr>
            <a:picLocks noChangeAspect="1"/>
          </p:cNvPicPr>
          <p:nvPr/>
        </p:nvPicPr>
        <p:blipFill>
          <a:blip r:embed="rId4"/>
          <a:stretch>
            <a:fillRect/>
          </a:stretch>
        </p:blipFill>
        <p:spPr>
          <a:xfrm>
            <a:off x="6319207" y="1389774"/>
            <a:ext cx="5402580" cy="4556760"/>
          </a:xfrm>
          <a:prstGeom prst="rect">
            <a:avLst/>
          </a:prstGeom>
        </p:spPr>
      </p:pic>
    </p:spTree>
    <p:extLst>
      <p:ext uri="{BB962C8B-B14F-4D97-AF65-F5344CB8AC3E}">
        <p14:creationId xmlns:p14="http://schemas.microsoft.com/office/powerpoint/2010/main" val="256139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87616B-A7C3-459F-8921-10BF5085DC1C}"/>
              </a:ext>
            </a:extLst>
          </p:cNvPr>
          <p:cNvSpPr>
            <a:spLocks noGrp="1"/>
          </p:cNvSpPr>
          <p:nvPr>
            <p:ph type="title"/>
          </p:nvPr>
        </p:nvSpPr>
        <p:spPr>
          <a:xfrm>
            <a:off x="718343" y="347177"/>
            <a:ext cx="11296934" cy="781249"/>
          </a:xfrm>
        </p:spPr>
        <p:txBody>
          <a:bodyPr>
            <a:normAutofit/>
          </a:bodyPr>
          <a:lstStyle/>
          <a:p>
            <a:r>
              <a:rPr lang="de-DE" sz="2800" dirty="0"/>
              <a:t>Condensed Consolidated Statements of Operations</a:t>
            </a:r>
            <a:br>
              <a:rPr lang="de-DE" sz="3600" dirty="0"/>
            </a:br>
            <a:r>
              <a:rPr lang="de-DE" sz="1200" dirty="0">
                <a:solidFill>
                  <a:schemeClr val="accent5">
                    <a:lumMod val="50000"/>
                  </a:schemeClr>
                </a:solidFill>
                <a:latin typeface="+mn-lt"/>
              </a:rPr>
              <a:t>(in thousands, except per-share amounts and unaudited)</a:t>
            </a:r>
            <a:endParaRPr lang="de-DE" sz="1400" dirty="0">
              <a:solidFill>
                <a:schemeClr val="accent5">
                  <a:lumMod val="50000"/>
                </a:schemeClr>
              </a:solidFill>
              <a:latin typeface="+mn-lt"/>
            </a:endParaRPr>
          </a:p>
        </p:txBody>
      </p:sp>
      <p:sp>
        <p:nvSpPr>
          <p:cNvPr id="3" name="Slide Number Placeholder 2">
            <a:extLst>
              <a:ext uri="{FF2B5EF4-FFF2-40B4-BE49-F238E27FC236}">
                <a16:creationId xmlns:a16="http://schemas.microsoft.com/office/drawing/2014/main" id="{11B7D893-F961-44AE-B901-19C252A65B46}"/>
              </a:ext>
            </a:extLst>
          </p:cNvPr>
          <p:cNvSpPr>
            <a:spLocks noGrp="1"/>
          </p:cNvSpPr>
          <p:nvPr>
            <p:ph type="sldNum" sz="quarter" idx="12"/>
          </p:nvPr>
        </p:nvSpPr>
        <p:spPr/>
        <p:txBody>
          <a:bodyPr/>
          <a:lstStyle/>
          <a:p>
            <a:fld id="{4A9703A2-2A48-7447-8D73-65FBEFDF7904}" type="slidenum">
              <a:rPr lang="en-US" sz="1000" smtClean="0"/>
              <a:t>37</a:t>
            </a:fld>
            <a:endParaRPr lang="en-US" sz="1000" dirty="0"/>
          </a:p>
        </p:txBody>
      </p:sp>
      <p:sp>
        <p:nvSpPr>
          <p:cNvPr id="8" name="TextBox 7"/>
          <p:cNvSpPr txBox="1"/>
          <p:nvPr/>
        </p:nvSpPr>
        <p:spPr>
          <a:xfrm>
            <a:off x="401472" y="6168147"/>
            <a:ext cx="11773405" cy="338554"/>
          </a:xfrm>
          <a:prstGeom prst="rect">
            <a:avLst/>
          </a:prstGeom>
          <a:noFill/>
        </p:spPr>
        <p:txBody>
          <a:bodyPr wrap="square" rtlCol="0">
            <a:spAutoFit/>
          </a:bodyPr>
          <a:lstStyle/>
          <a:p>
            <a:r>
              <a:rPr lang="en-US" sz="800" dirty="0"/>
              <a:t>(1) The term Adjusted EBITDA (earnings before interest, income taxes, depreciation, amortization, stock-based compensation, and certain other items) is a non-GAAP financial measure that the Company believes is useful to investors in evaluating its results.  For a reconciliation of this non-GAAP measure to the most comparable GAAP equivalent, refer to the Reconciliation of Net Income (Loss) to Adjusted EBITDA.</a:t>
            </a:r>
          </a:p>
        </p:txBody>
      </p:sp>
      <p:pic>
        <p:nvPicPr>
          <p:cNvPr id="2" name="Picture 1">
            <a:extLst>
              <a:ext uri="{FF2B5EF4-FFF2-40B4-BE49-F238E27FC236}">
                <a16:creationId xmlns:a16="http://schemas.microsoft.com/office/drawing/2014/main" id="{E199B062-482D-4FCF-ABEE-BB4B28C78AAF}"/>
              </a:ext>
            </a:extLst>
          </p:cNvPr>
          <p:cNvPicPr>
            <a:picLocks noChangeAspect="1"/>
          </p:cNvPicPr>
          <p:nvPr/>
        </p:nvPicPr>
        <p:blipFill>
          <a:blip r:embed="rId3"/>
          <a:stretch>
            <a:fillRect/>
          </a:stretch>
        </p:blipFill>
        <p:spPr>
          <a:xfrm>
            <a:off x="2835709" y="1067166"/>
            <a:ext cx="6520581" cy="5270258"/>
          </a:xfrm>
          <a:prstGeom prst="rect">
            <a:avLst/>
          </a:prstGeom>
        </p:spPr>
      </p:pic>
    </p:spTree>
    <p:extLst>
      <p:ext uri="{BB962C8B-B14F-4D97-AF65-F5344CB8AC3E}">
        <p14:creationId xmlns:p14="http://schemas.microsoft.com/office/powerpoint/2010/main" val="83914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7EF807-324A-41D5-8288-E065265AA4CD}"/>
              </a:ext>
            </a:extLst>
          </p:cNvPr>
          <p:cNvSpPr>
            <a:spLocks noGrp="1"/>
          </p:cNvSpPr>
          <p:nvPr>
            <p:ph type="title"/>
          </p:nvPr>
        </p:nvSpPr>
        <p:spPr>
          <a:xfrm>
            <a:off x="700236" y="271317"/>
            <a:ext cx="11296934" cy="781249"/>
          </a:xfrm>
        </p:spPr>
        <p:txBody>
          <a:bodyPr>
            <a:normAutofit/>
          </a:bodyPr>
          <a:lstStyle/>
          <a:p>
            <a:r>
              <a:rPr lang="en-US" sz="2800" dirty="0">
                <a:solidFill>
                  <a:schemeClr val="tx1">
                    <a:lumMod val="85000"/>
                    <a:lumOff val="15000"/>
                  </a:schemeClr>
                </a:solidFill>
              </a:rPr>
              <a:t>Enterprise Division - Financial Summary</a:t>
            </a:r>
          </a:p>
        </p:txBody>
      </p:sp>
      <p:sp>
        <p:nvSpPr>
          <p:cNvPr id="2" name="Slide Number Placeholder 1">
            <a:extLst>
              <a:ext uri="{FF2B5EF4-FFF2-40B4-BE49-F238E27FC236}">
                <a16:creationId xmlns:a16="http://schemas.microsoft.com/office/drawing/2014/main" id="{92191570-F584-4182-8E92-E43B385CB8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E0D0E-37A4-4967-BD5D-940B68670EE9}" type="slidenum">
              <a:rPr kumimoji="0" lang="en-US" sz="1000" b="1" i="0" u="none" strike="noStrike" kern="1200" cap="none" spc="0" normalizeH="0" baseline="0" noProof="0" smtClean="0">
                <a:ln>
                  <a:noFill/>
                </a:ln>
                <a:solidFill>
                  <a:srgbClr val="82B0C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1" i="0" u="none" strike="noStrike" kern="1200" cap="none" spc="0" normalizeH="0" baseline="0" noProof="0" dirty="0">
              <a:ln>
                <a:noFill/>
              </a:ln>
              <a:solidFill>
                <a:srgbClr val="82B0CC"/>
              </a:solidFill>
              <a:effectLst/>
              <a:uLnTx/>
              <a:uFillTx/>
              <a:latin typeface="Arial" panose="020B0604020202020204" pitchFamily="34" charset="0"/>
              <a:ea typeface="+mn-ea"/>
              <a:cs typeface="Arial" panose="020B0604020202020204" pitchFamily="34" charset="0"/>
            </a:endParaRPr>
          </a:p>
        </p:txBody>
      </p:sp>
      <p:sp>
        <p:nvSpPr>
          <p:cNvPr id="14" name="Text Placeholder 6">
            <a:extLst>
              <a:ext uri="{FF2B5EF4-FFF2-40B4-BE49-F238E27FC236}">
                <a16:creationId xmlns:a16="http://schemas.microsoft.com/office/drawing/2014/main" id="{33913E48-813A-43BB-9923-8253BA6C49D7}"/>
              </a:ext>
            </a:extLst>
          </p:cNvPr>
          <p:cNvSpPr>
            <a:spLocks noGrp="1"/>
          </p:cNvSpPr>
          <p:nvPr>
            <p:ph type="body" sz="quarter" idx="13"/>
          </p:nvPr>
        </p:nvSpPr>
        <p:spPr>
          <a:xfrm>
            <a:off x="736735" y="910023"/>
            <a:ext cx="11296650" cy="401268"/>
          </a:xfrm>
        </p:spPr>
        <p:txBody>
          <a:bodyPr>
            <a:normAutofit/>
          </a:bodyPr>
          <a:lstStyle/>
          <a:p>
            <a:r>
              <a:rPr lang="en-US" sz="1200" dirty="0">
                <a:solidFill>
                  <a:schemeClr val="accent5">
                    <a:lumMod val="50000"/>
                  </a:schemeClr>
                </a:solidFill>
              </a:rPr>
              <a:t>(in millions and unaudited)</a:t>
            </a:r>
          </a:p>
        </p:txBody>
      </p:sp>
      <p:sp>
        <p:nvSpPr>
          <p:cNvPr id="20" name="TextBox 19">
            <a:extLst>
              <a:ext uri="{FF2B5EF4-FFF2-40B4-BE49-F238E27FC236}">
                <a16:creationId xmlns:a16="http://schemas.microsoft.com/office/drawing/2014/main" id="{3460EF23-7F10-469E-9DFB-56F506B32D27}"/>
              </a:ext>
            </a:extLst>
          </p:cNvPr>
          <p:cNvSpPr txBox="1"/>
          <p:nvPr/>
        </p:nvSpPr>
        <p:spPr>
          <a:xfrm>
            <a:off x="2176486" y="6257792"/>
            <a:ext cx="7949612" cy="215444"/>
          </a:xfrm>
          <a:prstGeom prst="rect">
            <a:avLst/>
          </a:prstGeom>
          <a:noFill/>
        </p:spPr>
        <p:txBody>
          <a:bodyPr wrap="none" rtlCol="0">
            <a:spAutoFit/>
          </a:bodyPr>
          <a:lstStyle/>
          <a:p>
            <a:pPr algn="l"/>
            <a:r>
              <a:rPr lang="en-US" sz="800" dirty="0"/>
              <a:t>Note:  Adjusted EBITDA and Operating SG&amp;A are non-GAAP financial measures; please see Appendix for additional information.  Amounts may not total due to rounding.</a:t>
            </a:r>
          </a:p>
        </p:txBody>
      </p:sp>
      <p:pic>
        <p:nvPicPr>
          <p:cNvPr id="5" name="Picture 4"/>
          <p:cNvPicPr>
            <a:picLocks noChangeAspect="1"/>
          </p:cNvPicPr>
          <p:nvPr/>
        </p:nvPicPr>
        <p:blipFill>
          <a:blip r:embed="rId3"/>
          <a:stretch>
            <a:fillRect/>
          </a:stretch>
        </p:blipFill>
        <p:spPr>
          <a:xfrm>
            <a:off x="802091" y="2092324"/>
            <a:ext cx="10313584" cy="2746375"/>
          </a:xfrm>
          <a:prstGeom prst="rect">
            <a:avLst/>
          </a:prstGeom>
        </p:spPr>
      </p:pic>
    </p:spTree>
    <p:extLst>
      <p:ext uri="{BB962C8B-B14F-4D97-AF65-F5344CB8AC3E}">
        <p14:creationId xmlns:p14="http://schemas.microsoft.com/office/powerpoint/2010/main" val="358012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DE0D0E-37A4-4967-BD5D-940B68670EE9}" type="slidenum">
              <a:rPr lang="en-US" smtClean="0"/>
              <a:t>39</a:t>
            </a:fld>
            <a:endParaRPr lang="en-US" dirty="0"/>
          </a:p>
        </p:txBody>
      </p:sp>
      <p:sp>
        <p:nvSpPr>
          <p:cNvPr id="3" name="Title 5">
            <a:extLst>
              <a:ext uri="{FF2B5EF4-FFF2-40B4-BE49-F238E27FC236}">
                <a16:creationId xmlns:a16="http://schemas.microsoft.com/office/drawing/2014/main" id="{DD429F04-F6E5-4699-9C35-0732D883A753}"/>
              </a:ext>
            </a:extLst>
          </p:cNvPr>
          <p:cNvSpPr txBox="1">
            <a:spLocks/>
          </p:cNvSpPr>
          <p:nvPr/>
        </p:nvSpPr>
        <p:spPr>
          <a:xfrm>
            <a:off x="401496" y="456383"/>
            <a:ext cx="11296934" cy="7812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r>
              <a:rPr lang="en-US" sz="2800" dirty="0"/>
              <a:t>Enterprise Division - Strong Revenue Momentum</a:t>
            </a:r>
          </a:p>
        </p:txBody>
      </p:sp>
      <p:sp>
        <p:nvSpPr>
          <p:cNvPr id="13" name="Text Placeholder 6">
            <a:extLst>
              <a:ext uri="{FF2B5EF4-FFF2-40B4-BE49-F238E27FC236}">
                <a16:creationId xmlns:a16="http://schemas.microsoft.com/office/drawing/2014/main" id="{33913E48-813A-43BB-9923-8253BA6C49D7}"/>
              </a:ext>
            </a:extLst>
          </p:cNvPr>
          <p:cNvSpPr txBox="1">
            <a:spLocks/>
          </p:cNvSpPr>
          <p:nvPr/>
        </p:nvSpPr>
        <p:spPr>
          <a:xfrm>
            <a:off x="401638" y="846278"/>
            <a:ext cx="11296650" cy="4012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5">
                    <a:lumMod val="50000"/>
                  </a:schemeClr>
                </a:solidFill>
              </a:rPr>
              <a:t>(in millions and unaudited)</a:t>
            </a:r>
          </a:p>
        </p:txBody>
      </p:sp>
      <p:cxnSp>
        <p:nvCxnSpPr>
          <p:cNvPr id="14" name="Straight Connector 13">
            <a:extLst>
              <a:ext uri="{FF2B5EF4-FFF2-40B4-BE49-F238E27FC236}">
                <a16:creationId xmlns:a16="http://schemas.microsoft.com/office/drawing/2014/main" id="{A7815115-6F1F-49C6-9D2E-2E8EE2917381}"/>
              </a:ext>
            </a:extLst>
          </p:cNvPr>
          <p:cNvCxnSpPr>
            <a:cxnSpLocks/>
          </p:cNvCxnSpPr>
          <p:nvPr/>
        </p:nvCxnSpPr>
        <p:spPr>
          <a:xfrm>
            <a:off x="931314" y="3880149"/>
            <a:ext cx="10229744"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15E3BB-8D4D-4FC0-95BA-93A6191D49A4}"/>
              </a:ext>
            </a:extLst>
          </p:cNvPr>
          <p:cNvCxnSpPr/>
          <p:nvPr/>
        </p:nvCxnSpPr>
        <p:spPr>
          <a:xfrm>
            <a:off x="5878168" y="1237632"/>
            <a:ext cx="27709" cy="511121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98634D6-9465-4EF5-9396-DAA940392BAD}"/>
              </a:ext>
            </a:extLst>
          </p:cNvPr>
          <p:cNvPicPr>
            <a:picLocks noChangeAspect="1"/>
          </p:cNvPicPr>
          <p:nvPr/>
        </p:nvPicPr>
        <p:blipFill>
          <a:blip r:embed="rId2"/>
          <a:stretch>
            <a:fillRect/>
          </a:stretch>
        </p:blipFill>
        <p:spPr>
          <a:xfrm>
            <a:off x="1032140" y="4116535"/>
            <a:ext cx="4063429" cy="2257461"/>
          </a:xfrm>
          <a:prstGeom prst="rect">
            <a:avLst/>
          </a:prstGeom>
        </p:spPr>
      </p:pic>
      <p:pic>
        <p:nvPicPr>
          <p:cNvPr id="8" name="Picture 7">
            <a:extLst>
              <a:ext uri="{FF2B5EF4-FFF2-40B4-BE49-F238E27FC236}">
                <a16:creationId xmlns:a16="http://schemas.microsoft.com/office/drawing/2014/main" id="{2EE8C079-0786-4385-94F6-0849CFB8252B}"/>
              </a:ext>
            </a:extLst>
          </p:cNvPr>
          <p:cNvPicPr>
            <a:picLocks noChangeAspect="1"/>
          </p:cNvPicPr>
          <p:nvPr/>
        </p:nvPicPr>
        <p:blipFill>
          <a:blip r:embed="rId3"/>
          <a:stretch>
            <a:fillRect/>
          </a:stretch>
        </p:blipFill>
        <p:spPr>
          <a:xfrm>
            <a:off x="6453643" y="4031276"/>
            <a:ext cx="4063429" cy="2245091"/>
          </a:xfrm>
          <a:prstGeom prst="rect">
            <a:avLst/>
          </a:prstGeom>
        </p:spPr>
      </p:pic>
      <p:pic>
        <p:nvPicPr>
          <p:cNvPr id="9" name="Picture 8">
            <a:extLst>
              <a:ext uri="{FF2B5EF4-FFF2-40B4-BE49-F238E27FC236}">
                <a16:creationId xmlns:a16="http://schemas.microsoft.com/office/drawing/2014/main" id="{8F4C2499-A9C6-48F4-80B7-D2D5A6B3C6F6}"/>
              </a:ext>
            </a:extLst>
          </p:cNvPr>
          <p:cNvPicPr>
            <a:picLocks noChangeAspect="1"/>
          </p:cNvPicPr>
          <p:nvPr/>
        </p:nvPicPr>
        <p:blipFill>
          <a:blip r:embed="rId4"/>
          <a:stretch>
            <a:fillRect/>
          </a:stretch>
        </p:blipFill>
        <p:spPr>
          <a:xfrm>
            <a:off x="1092524" y="1353692"/>
            <a:ext cx="4221429" cy="2332388"/>
          </a:xfrm>
          <a:prstGeom prst="rect">
            <a:avLst/>
          </a:prstGeom>
        </p:spPr>
      </p:pic>
      <p:pic>
        <p:nvPicPr>
          <p:cNvPr id="10" name="Picture 9">
            <a:extLst>
              <a:ext uri="{FF2B5EF4-FFF2-40B4-BE49-F238E27FC236}">
                <a16:creationId xmlns:a16="http://schemas.microsoft.com/office/drawing/2014/main" id="{1CF36928-0393-4AEB-A5B6-94B7FE964E6F}"/>
              </a:ext>
            </a:extLst>
          </p:cNvPr>
          <p:cNvPicPr>
            <a:picLocks noChangeAspect="1"/>
          </p:cNvPicPr>
          <p:nvPr/>
        </p:nvPicPr>
        <p:blipFill>
          <a:blip r:embed="rId5"/>
          <a:stretch>
            <a:fillRect/>
          </a:stretch>
        </p:blipFill>
        <p:spPr>
          <a:xfrm>
            <a:off x="6584480" y="1366501"/>
            <a:ext cx="4268251" cy="2374865"/>
          </a:xfrm>
          <a:prstGeom prst="rect">
            <a:avLst/>
          </a:prstGeom>
        </p:spPr>
      </p:pic>
    </p:spTree>
    <p:extLst>
      <p:ext uri="{BB962C8B-B14F-4D97-AF65-F5344CB8AC3E}">
        <p14:creationId xmlns:p14="http://schemas.microsoft.com/office/powerpoint/2010/main" val="3826807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57869-3432-4AA0-AB83-59D04103ABEF}"/>
              </a:ext>
            </a:extLst>
          </p:cNvPr>
          <p:cNvSpPr>
            <a:spLocks noGrp="1"/>
          </p:cNvSpPr>
          <p:nvPr>
            <p:ph type="title"/>
          </p:nvPr>
        </p:nvSpPr>
        <p:spPr>
          <a:xfrm>
            <a:off x="779843" y="291890"/>
            <a:ext cx="11296934" cy="781249"/>
          </a:xfrm>
        </p:spPr>
        <p:txBody>
          <a:bodyPr>
            <a:normAutofit/>
          </a:bodyPr>
          <a:lstStyle/>
          <a:p>
            <a:r>
              <a:rPr lang="en-US" sz="2800" dirty="0"/>
              <a:t>Strong Growth in Key Metrics</a:t>
            </a:r>
          </a:p>
        </p:txBody>
      </p:sp>
      <p:sp>
        <p:nvSpPr>
          <p:cNvPr id="3" name="Slide Number Placeholder 2">
            <a:extLst>
              <a:ext uri="{FF2B5EF4-FFF2-40B4-BE49-F238E27FC236}">
                <a16:creationId xmlns:a16="http://schemas.microsoft.com/office/drawing/2014/main" id="{5091E096-3242-4510-9B18-31F6A8FAC3B2}"/>
              </a:ext>
            </a:extLst>
          </p:cNvPr>
          <p:cNvSpPr>
            <a:spLocks noGrp="1"/>
          </p:cNvSpPr>
          <p:nvPr>
            <p:ph type="sldNum" sz="quarter" idx="12"/>
          </p:nvPr>
        </p:nvSpPr>
        <p:spPr/>
        <p:txBody>
          <a:bodyPr/>
          <a:lstStyle/>
          <a:p>
            <a:fld id="{2FDE0D0E-37A4-4967-BD5D-940B68670EE9}" type="slidenum">
              <a:rPr lang="en-US" sz="1000" smtClean="0"/>
              <a:t>4</a:t>
            </a:fld>
            <a:endParaRPr lang="en-US" sz="1000" dirty="0"/>
          </a:p>
        </p:txBody>
      </p:sp>
      <p:graphicFrame>
        <p:nvGraphicFramePr>
          <p:cNvPr id="4" name="Diagram 3">
            <a:extLst>
              <a:ext uri="{FF2B5EF4-FFF2-40B4-BE49-F238E27FC236}">
                <a16:creationId xmlns:a16="http://schemas.microsoft.com/office/drawing/2014/main" id="{5FACDEC7-6FEF-4776-8B6A-80889717C1BF}"/>
              </a:ext>
            </a:extLst>
          </p:cNvPr>
          <p:cNvGraphicFramePr/>
          <p:nvPr>
            <p:extLst>
              <p:ext uri="{D42A27DB-BD31-4B8C-83A1-F6EECF244321}">
                <p14:modId xmlns:p14="http://schemas.microsoft.com/office/powerpoint/2010/main" val="2910846495"/>
              </p:ext>
            </p:extLst>
          </p:nvPr>
        </p:nvGraphicFramePr>
        <p:xfrm>
          <a:off x="-511185" y="1716355"/>
          <a:ext cx="4587875" cy="3099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A3D2434E-E05C-4295-BA63-84568D6CED59}"/>
              </a:ext>
            </a:extLst>
          </p:cNvPr>
          <p:cNvGraphicFramePr/>
          <p:nvPr>
            <p:extLst>
              <p:ext uri="{D42A27DB-BD31-4B8C-83A1-F6EECF244321}">
                <p14:modId xmlns:p14="http://schemas.microsoft.com/office/powerpoint/2010/main" val="2836309745"/>
              </p:ext>
            </p:extLst>
          </p:nvPr>
        </p:nvGraphicFramePr>
        <p:xfrm>
          <a:off x="2279956" y="1716354"/>
          <a:ext cx="4587875" cy="30998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4" name="Diagram 23">
            <a:extLst>
              <a:ext uri="{FF2B5EF4-FFF2-40B4-BE49-F238E27FC236}">
                <a16:creationId xmlns:a16="http://schemas.microsoft.com/office/drawing/2014/main" id="{B5A67D6E-9F07-48D3-92F7-6BC699E1B5D1}"/>
              </a:ext>
            </a:extLst>
          </p:cNvPr>
          <p:cNvGraphicFramePr/>
          <p:nvPr>
            <p:extLst>
              <p:ext uri="{D42A27DB-BD31-4B8C-83A1-F6EECF244321}">
                <p14:modId xmlns:p14="http://schemas.microsoft.com/office/powerpoint/2010/main" val="3394476207"/>
              </p:ext>
            </p:extLst>
          </p:nvPr>
        </p:nvGraphicFramePr>
        <p:xfrm>
          <a:off x="5086412" y="1716355"/>
          <a:ext cx="4587875" cy="309985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5" name="Diagram 24">
            <a:extLst>
              <a:ext uri="{FF2B5EF4-FFF2-40B4-BE49-F238E27FC236}">
                <a16:creationId xmlns:a16="http://schemas.microsoft.com/office/drawing/2014/main" id="{2993C1FD-E9D9-46AA-80A4-5DEC2208B78E}"/>
              </a:ext>
            </a:extLst>
          </p:cNvPr>
          <p:cNvGraphicFramePr/>
          <p:nvPr>
            <p:extLst>
              <p:ext uri="{D42A27DB-BD31-4B8C-83A1-F6EECF244321}">
                <p14:modId xmlns:p14="http://schemas.microsoft.com/office/powerpoint/2010/main" val="638191760"/>
              </p:ext>
            </p:extLst>
          </p:nvPr>
        </p:nvGraphicFramePr>
        <p:xfrm>
          <a:off x="7962962" y="1716354"/>
          <a:ext cx="4587875" cy="3099859"/>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418082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DE0D0E-37A4-4967-BD5D-940B68670EE9}" type="slidenum">
              <a:rPr lang="en-US" smtClean="0"/>
              <a:t>40</a:t>
            </a:fld>
            <a:endParaRPr lang="en-US" dirty="0"/>
          </a:p>
        </p:txBody>
      </p:sp>
      <p:sp>
        <p:nvSpPr>
          <p:cNvPr id="30" name="Title 5">
            <a:extLst>
              <a:ext uri="{FF2B5EF4-FFF2-40B4-BE49-F238E27FC236}">
                <a16:creationId xmlns:a16="http://schemas.microsoft.com/office/drawing/2014/main" id="{4E1304A4-584B-44A1-A14D-C72D658664A4}"/>
              </a:ext>
            </a:extLst>
          </p:cNvPr>
          <p:cNvSpPr txBox="1">
            <a:spLocks/>
          </p:cNvSpPr>
          <p:nvPr/>
        </p:nvSpPr>
        <p:spPr>
          <a:xfrm>
            <a:off x="401472" y="556028"/>
            <a:ext cx="11548790" cy="7812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r>
              <a:rPr lang="en-US" sz="2800" dirty="0"/>
              <a:t>Enterprise Division - AAP &amp; Related Revenue</a:t>
            </a:r>
          </a:p>
        </p:txBody>
      </p:sp>
      <p:sp>
        <p:nvSpPr>
          <p:cNvPr id="31" name="Text Placeholder 6">
            <a:extLst>
              <a:ext uri="{FF2B5EF4-FFF2-40B4-BE49-F238E27FC236}">
                <a16:creationId xmlns:a16="http://schemas.microsoft.com/office/drawing/2014/main" id="{F79AA855-2C14-4B0C-83B2-2218655EFD42}"/>
              </a:ext>
            </a:extLst>
          </p:cNvPr>
          <p:cNvSpPr txBox="1">
            <a:spLocks/>
          </p:cNvSpPr>
          <p:nvPr/>
        </p:nvSpPr>
        <p:spPr>
          <a:xfrm>
            <a:off x="427516" y="967209"/>
            <a:ext cx="11296650" cy="4012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5">
                    <a:lumMod val="50000"/>
                  </a:schemeClr>
                </a:solidFill>
              </a:rPr>
              <a:t>(in millions and unaudited)</a:t>
            </a:r>
          </a:p>
        </p:txBody>
      </p:sp>
      <p:sp>
        <p:nvSpPr>
          <p:cNvPr id="9" name="TextBox 8">
            <a:extLst>
              <a:ext uri="{FF2B5EF4-FFF2-40B4-BE49-F238E27FC236}">
                <a16:creationId xmlns:a16="http://schemas.microsoft.com/office/drawing/2014/main" id="{50D784EF-2870-467C-AE8B-B404252F047F}"/>
              </a:ext>
            </a:extLst>
          </p:cNvPr>
          <p:cNvSpPr txBox="1"/>
          <p:nvPr/>
        </p:nvSpPr>
        <p:spPr>
          <a:xfrm>
            <a:off x="153665" y="6132695"/>
            <a:ext cx="11887444" cy="338554"/>
          </a:xfrm>
          <a:prstGeom prst="rect">
            <a:avLst/>
          </a:prstGeom>
          <a:noFill/>
        </p:spPr>
        <p:txBody>
          <a:bodyPr wrap="square" rtlCol="0">
            <a:spAutoFit/>
          </a:bodyPr>
          <a:lstStyle/>
          <a:p>
            <a:pPr algn="l"/>
            <a:r>
              <a:rPr lang="en-US" sz="800" dirty="0"/>
              <a:t>Other Sales includes China (where AAP is not being offered), book royalties and other miscellaneous revenue items. </a:t>
            </a:r>
          </a:p>
          <a:p>
            <a:pPr algn="l"/>
            <a:r>
              <a:rPr lang="en-US" sz="800" dirty="0"/>
              <a:t>Legacy Sales are the sales in areas where AAP is being offered that are not associated with an AAP sale.  If a historical Legacy client purchases an AAP, all future facilitator materials or consulting sales from that client are considered to be AAP related.</a:t>
            </a:r>
          </a:p>
        </p:txBody>
      </p:sp>
      <p:pic>
        <p:nvPicPr>
          <p:cNvPr id="3" name="Picture 2"/>
          <p:cNvPicPr>
            <a:picLocks noChangeAspect="1"/>
          </p:cNvPicPr>
          <p:nvPr/>
        </p:nvPicPr>
        <p:blipFill>
          <a:blip r:embed="rId2"/>
          <a:stretch>
            <a:fillRect/>
          </a:stretch>
        </p:blipFill>
        <p:spPr>
          <a:xfrm>
            <a:off x="449741" y="1266825"/>
            <a:ext cx="11252200" cy="4667250"/>
          </a:xfrm>
          <a:prstGeom prst="rect">
            <a:avLst/>
          </a:prstGeom>
        </p:spPr>
      </p:pic>
    </p:spTree>
    <p:extLst>
      <p:ext uri="{BB962C8B-B14F-4D97-AF65-F5344CB8AC3E}">
        <p14:creationId xmlns:p14="http://schemas.microsoft.com/office/powerpoint/2010/main" val="1588398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7EF807-324A-41D5-8288-E065265AA4CD}"/>
              </a:ext>
            </a:extLst>
          </p:cNvPr>
          <p:cNvSpPr>
            <a:spLocks noGrp="1"/>
          </p:cNvSpPr>
          <p:nvPr>
            <p:ph type="title"/>
          </p:nvPr>
        </p:nvSpPr>
        <p:spPr>
          <a:xfrm>
            <a:off x="401472" y="119423"/>
            <a:ext cx="11296934" cy="781249"/>
          </a:xfrm>
        </p:spPr>
        <p:txBody>
          <a:bodyPr>
            <a:normAutofit/>
          </a:bodyPr>
          <a:lstStyle/>
          <a:p>
            <a:r>
              <a:rPr lang="en-US" sz="2800" dirty="0">
                <a:solidFill>
                  <a:schemeClr val="tx1">
                    <a:lumMod val="85000"/>
                    <a:lumOff val="15000"/>
                  </a:schemeClr>
                </a:solidFill>
              </a:rPr>
              <a:t>Education Division - Financial Summary</a:t>
            </a:r>
          </a:p>
        </p:txBody>
      </p:sp>
      <p:sp>
        <p:nvSpPr>
          <p:cNvPr id="2" name="Slide Number Placeholder 1">
            <a:extLst>
              <a:ext uri="{FF2B5EF4-FFF2-40B4-BE49-F238E27FC236}">
                <a16:creationId xmlns:a16="http://schemas.microsoft.com/office/drawing/2014/main" id="{92191570-F584-4182-8E92-E43B385CB8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E0D0E-37A4-4967-BD5D-940B68670EE9}" type="slidenum">
              <a:rPr kumimoji="0" lang="en-US" sz="1000" b="1" i="0" u="none" strike="noStrike" kern="1200" cap="none" spc="0" normalizeH="0" baseline="0" noProof="0" smtClean="0">
                <a:ln>
                  <a:noFill/>
                </a:ln>
                <a:solidFill>
                  <a:srgbClr val="82B0C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1" i="0" u="none" strike="noStrike" kern="1200" cap="none" spc="0" normalizeH="0" baseline="0" noProof="0" dirty="0">
              <a:ln>
                <a:noFill/>
              </a:ln>
              <a:solidFill>
                <a:srgbClr val="82B0CC"/>
              </a:solidFill>
              <a:effectLst/>
              <a:uLnTx/>
              <a:uFillTx/>
              <a:latin typeface="Arial" panose="020B0604020202020204" pitchFamily="34" charset="0"/>
              <a:ea typeface="+mn-ea"/>
              <a:cs typeface="Arial" panose="020B0604020202020204" pitchFamily="34" charset="0"/>
            </a:endParaRPr>
          </a:p>
        </p:txBody>
      </p:sp>
      <p:sp>
        <p:nvSpPr>
          <p:cNvPr id="14" name="Text Placeholder 6">
            <a:extLst>
              <a:ext uri="{FF2B5EF4-FFF2-40B4-BE49-F238E27FC236}">
                <a16:creationId xmlns:a16="http://schemas.microsoft.com/office/drawing/2014/main" id="{33913E48-813A-43BB-9923-8253BA6C49D7}"/>
              </a:ext>
            </a:extLst>
          </p:cNvPr>
          <p:cNvSpPr txBox="1">
            <a:spLocks/>
          </p:cNvSpPr>
          <p:nvPr/>
        </p:nvSpPr>
        <p:spPr>
          <a:xfrm>
            <a:off x="401638" y="820735"/>
            <a:ext cx="11296650" cy="4012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5">
                    <a:lumMod val="50000"/>
                  </a:schemeClr>
                </a:solidFill>
              </a:rPr>
              <a:t>(in millions and unaudited)</a:t>
            </a:r>
          </a:p>
        </p:txBody>
      </p:sp>
      <p:sp>
        <p:nvSpPr>
          <p:cNvPr id="20" name="TextBox 19">
            <a:extLst>
              <a:ext uri="{FF2B5EF4-FFF2-40B4-BE49-F238E27FC236}">
                <a16:creationId xmlns:a16="http://schemas.microsoft.com/office/drawing/2014/main" id="{DB676961-0ABE-4235-A272-949C52F06432}"/>
              </a:ext>
            </a:extLst>
          </p:cNvPr>
          <p:cNvSpPr txBox="1"/>
          <p:nvPr/>
        </p:nvSpPr>
        <p:spPr>
          <a:xfrm>
            <a:off x="2391637" y="6239864"/>
            <a:ext cx="7949612" cy="215444"/>
          </a:xfrm>
          <a:prstGeom prst="rect">
            <a:avLst/>
          </a:prstGeom>
          <a:noFill/>
        </p:spPr>
        <p:txBody>
          <a:bodyPr wrap="none" rtlCol="0">
            <a:spAutoFit/>
          </a:bodyPr>
          <a:lstStyle/>
          <a:p>
            <a:pPr algn="l"/>
            <a:r>
              <a:rPr lang="en-US" sz="800" dirty="0"/>
              <a:t>Note:  Adjusted EBITDA and Operating SG&amp;A are non-GAAP financial measures; please see Appendix for additional information.  Amounts may not total due to rounding.</a:t>
            </a:r>
          </a:p>
        </p:txBody>
      </p:sp>
      <p:pic>
        <p:nvPicPr>
          <p:cNvPr id="5" name="Picture 4"/>
          <p:cNvPicPr>
            <a:picLocks noChangeAspect="1"/>
          </p:cNvPicPr>
          <p:nvPr/>
        </p:nvPicPr>
        <p:blipFill>
          <a:blip r:embed="rId3"/>
          <a:stretch>
            <a:fillRect/>
          </a:stretch>
        </p:blipFill>
        <p:spPr>
          <a:xfrm>
            <a:off x="712918" y="1878865"/>
            <a:ext cx="10674041" cy="2842360"/>
          </a:xfrm>
          <a:prstGeom prst="rect">
            <a:avLst/>
          </a:prstGeom>
        </p:spPr>
      </p:pic>
    </p:spTree>
    <p:extLst>
      <p:ext uri="{BB962C8B-B14F-4D97-AF65-F5344CB8AC3E}">
        <p14:creationId xmlns:p14="http://schemas.microsoft.com/office/powerpoint/2010/main" val="120181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DE0D0E-37A4-4967-BD5D-940B68670EE9}" type="slidenum">
              <a:rPr lang="en-US" smtClean="0"/>
              <a:t>42</a:t>
            </a:fld>
            <a:endParaRPr lang="en-US" dirty="0"/>
          </a:p>
        </p:txBody>
      </p:sp>
      <p:sp>
        <p:nvSpPr>
          <p:cNvPr id="3" name="Title 5">
            <a:extLst>
              <a:ext uri="{FF2B5EF4-FFF2-40B4-BE49-F238E27FC236}">
                <a16:creationId xmlns:a16="http://schemas.microsoft.com/office/drawing/2014/main" id="{DD429F04-F6E5-4699-9C35-0732D883A753}"/>
              </a:ext>
            </a:extLst>
          </p:cNvPr>
          <p:cNvSpPr txBox="1">
            <a:spLocks/>
          </p:cNvSpPr>
          <p:nvPr/>
        </p:nvSpPr>
        <p:spPr>
          <a:xfrm>
            <a:off x="401496" y="499928"/>
            <a:ext cx="11296934" cy="7812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r>
              <a:rPr lang="en-US" sz="2800" dirty="0"/>
              <a:t>Education Division - Revenue Momentum</a:t>
            </a:r>
          </a:p>
        </p:txBody>
      </p:sp>
      <p:sp>
        <p:nvSpPr>
          <p:cNvPr id="18" name="Text Placeholder 6">
            <a:extLst>
              <a:ext uri="{FF2B5EF4-FFF2-40B4-BE49-F238E27FC236}">
                <a16:creationId xmlns:a16="http://schemas.microsoft.com/office/drawing/2014/main" id="{33913E48-813A-43BB-9923-8253BA6C49D7}"/>
              </a:ext>
            </a:extLst>
          </p:cNvPr>
          <p:cNvSpPr txBox="1">
            <a:spLocks/>
          </p:cNvSpPr>
          <p:nvPr/>
        </p:nvSpPr>
        <p:spPr>
          <a:xfrm>
            <a:off x="428797" y="837295"/>
            <a:ext cx="11296650" cy="4012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accent5">
                    <a:lumMod val="50000"/>
                  </a:schemeClr>
                </a:solidFill>
              </a:rPr>
              <a:t>(in millions and unaudited)</a:t>
            </a:r>
          </a:p>
        </p:txBody>
      </p:sp>
      <p:cxnSp>
        <p:nvCxnSpPr>
          <p:cNvPr id="13" name="Straight Connector 12">
            <a:extLst>
              <a:ext uri="{FF2B5EF4-FFF2-40B4-BE49-F238E27FC236}">
                <a16:creationId xmlns:a16="http://schemas.microsoft.com/office/drawing/2014/main" id="{5328127D-C011-4CA7-99BB-3C1FB2FB77A2}"/>
              </a:ext>
            </a:extLst>
          </p:cNvPr>
          <p:cNvCxnSpPr>
            <a:cxnSpLocks/>
          </p:cNvCxnSpPr>
          <p:nvPr/>
        </p:nvCxnSpPr>
        <p:spPr>
          <a:xfrm>
            <a:off x="1207010" y="3681919"/>
            <a:ext cx="9600315"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BC60A3-C6BC-4857-9916-9091070B802A}"/>
              </a:ext>
            </a:extLst>
          </p:cNvPr>
          <p:cNvCxnSpPr/>
          <p:nvPr/>
        </p:nvCxnSpPr>
        <p:spPr>
          <a:xfrm>
            <a:off x="5920346" y="1199038"/>
            <a:ext cx="27709" cy="511121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3454228-E702-4966-BF8F-E8737A519159}"/>
              </a:ext>
            </a:extLst>
          </p:cNvPr>
          <p:cNvPicPr>
            <a:picLocks noChangeAspect="1"/>
          </p:cNvPicPr>
          <p:nvPr/>
        </p:nvPicPr>
        <p:blipFill>
          <a:blip r:embed="rId2"/>
          <a:stretch>
            <a:fillRect/>
          </a:stretch>
        </p:blipFill>
        <p:spPr>
          <a:xfrm>
            <a:off x="1265220" y="1349681"/>
            <a:ext cx="3963734" cy="2205431"/>
          </a:xfrm>
          <a:prstGeom prst="rect">
            <a:avLst/>
          </a:prstGeom>
        </p:spPr>
      </p:pic>
      <p:pic>
        <p:nvPicPr>
          <p:cNvPr id="6" name="Picture 5">
            <a:extLst>
              <a:ext uri="{FF2B5EF4-FFF2-40B4-BE49-F238E27FC236}">
                <a16:creationId xmlns:a16="http://schemas.microsoft.com/office/drawing/2014/main" id="{2C81E294-C238-453E-8E3D-9DFBD719D00F}"/>
              </a:ext>
            </a:extLst>
          </p:cNvPr>
          <p:cNvPicPr>
            <a:picLocks noChangeAspect="1"/>
          </p:cNvPicPr>
          <p:nvPr/>
        </p:nvPicPr>
        <p:blipFill>
          <a:blip r:embed="rId3"/>
          <a:stretch>
            <a:fillRect/>
          </a:stretch>
        </p:blipFill>
        <p:spPr>
          <a:xfrm>
            <a:off x="984664" y="3928310"/>
            <a:ext cx="4433642" cy="2457118"/>
          </a:xfrm>
          <a:prstGeom prst="rect">
            <a:avLst/>
          </a:prstGeom>
        </p:spPr>
      </p:pic>
      <p:pic>
        <p:nvPicPr>
          <p:cNvPr id="8" name="Picture 7">
            <a:extLst>
              <a:ext uri="{FF2B5EF4-FFF2-40B4-BE49-F238E27FC236}">
                <a16:creationId xmlns:a16="http://schemas.microsoft.com/office/drawing/2014/main" id="{0502DA65-CDFA-4713-86DA-16DC1E4DCF37}"/>
              </a:ext>
            </a:extLst>
          </p:cNvPr>
          <p:cNvPicPr>
            <a:picLocks noChangeAspect="1"/>
          </p:cNvPicPr>
          <p:nvPr/>
        </p:nvPicPr>
        <p:blipFill>
          <a:blip r:embed="rId4"/>
          <a:stretch>
            <a:fillRect/>
          </a:stretch>
        </p:blipFill>
        <p:spPr>
          <a:xfrm>
            <a:off x="6463505" y="1199038"/>
            <a:ext cx="4256998" cy="2359222"/>
          </a:xfrm>
          <a:prstGeom prst="rect">
            <a:avLst/>
          </a:prstGeom>
        </p:spPr>
      </p:pic>
      <p:pic>
        <p:nvPicPr>
          <p:cNvPr id="11" name="Picture 10">
            <a:extLst>
              <a:ext uri="{FF2B5EF4-FFF2-40B4-BE49-F238E27FC236}">
                <a16:creationId xmlns:a16="http://schemas.microsoft.com/office/drawing/2014/main" id="{C5DD0B18-6AA0-4725-AB0B-58192015C560}"/>
              </a:ext>
            </a:extLst>
          </p:cNvPr>
          <p:cNvPicPr>
            <a:picLocks noChangeAspect="1"/>
          </p:cNvPicPr>
          <p:nvPr/>
        </p:nvPicPr>
        <p:blipFill>
          <a:blip r:embed="rId5"/>
          <a:stretch>
            <a:fillRect/>
          </a:stretch>
        </p:blipFill>
        <p:spPr>
          <a:xfrm>
            <a:off x="6450095" y="3928310"/>
            <a:ext cx="4270408" cy="2373173"/>
          </a:xfrm>
          <a:prstGeom prst="rect">
            <a:avLst/>
          </a:prstGeom>
        </p:spPr>
      </p:pic>
    </p:spTree>
    <p:extLst>
      <p:ext uri="{BB962C8B-B14F-4D97-AF65-F5344CB8AC3E}">
        <p14:creationId xmlns:p14="http://schemas.microsoft.com/office/powerpoint/2010/main" val="1587580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C58D3-B91C-4E51-9E6E-4CF21A5D77CB}"/>
              </a:ext>
            </a:extLst>
          </p:cNvPr>
          <p:cNvSpPr>
            <a:spLocks noGrp="1"/>
          </p:cNvSpPr>
          <p:nvPr>
            <p:ph type="title"/>
          </p:nvPr>
        </p:nvSpPr>
        <p:spPr>
          <a:xfrm>
            <a:off x="895066" y="264103"/>
            <a:ext cx="11296934" cy="781249"/>
          </a:xfrm>
        </p:spPr>
        <p:txBody>
          <a:bodyPr>
            <a:normAutofit/>
          </a:bodyPr>
          <a:lstStyle/>
          <a:p>
            <a:r>
              <a:rPr lang="en-US" sz="2800" dirty="0"/>
              <a:t>Number of Client Partners</a:t>
            </a:r>
          </a:p>
        </p:txBody>
      </p:sp>
      <p:sp>
        <p:nvSpPr>
          <p:cNvPr id="3" name="Slide Number Placeholder 2">
            <a:extLst>
              <a:ext uri="{FF2B5EF4-FFF2-40B4-BE49-F238E27FC236}">
                <a16:creationId xmlns:a16="http://schemas.microsoft.com/office/drawing/2014/main" id="{A53825B2-DF24-4748-B19E-18A05C0CEF54}"/>
              </a:ext>
            </a:extLst>
          </p:cNvPr>
          <p:cNvSpPr>
            <a:spLocks noGrp="1"/>
          </p:cNvSpPr>
          <p:nvPr>
            <p:ph type="sldNum" sz="quarter" idx="12"/>
          </p:nvPr>
        </p:nvSpPr>
        <p:spPr/>
        <p:txBody>
          <a:bodyPr/>
          <a:lstStyle/>
          <a:p>
            <a:fld id="{2FDE0D0E-37A4-4967-BD5D-940B68670EE9}" type="slidenum">
              <a:rPr lang="en-US" sz="1000" smtClean="0"/>
              <a:t>43</a:t>
            </a:fld>
            <a:endParaRPr lang="en-US" sz="1000" dirty="0"/>
          </a:p>
        </p:txBody>
      </p:sp>
      <p:sp>
        <p:nvSpPr>
          <p:cNvPr id="6" name="Rectangle 5">
            <a:extLst>
              <a:ext uri="{FF2B5EF4-FFF2-40B4-BE49-F238E27FC236}">
                <a16:creationId xmlns:a16="http://schemas.microsoft.com/office/drawing/2014/main" id="{2A8FBBDF-914B-4E34-98C0-DA82C3438A60}"/>
              </a:ext>
            </a:extLst>
          </p:cNvPr>
          <p:cNvSpPr/>
          <p:nvPr/>
        </p:nvSpPr>
        <p:spPr>
          <a:xfrm>
            <a:off x="1213164" y="5557319"/>
            <a:ext cx="10049347" cy="408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F376B66-AF80-4152-9649-DBDB2E6BE8BF}"/>
              </a:ext>
            </a:extLst>
          </p:cNvPr>
          <p:cNvSpPr/>
          <p:nvPr/>
        </p:nvSpPr>
        <p:spPr>
          <a:xfrm>
            <a:off x="1213164" y="1855960"/>
            <a:ext cx="506994" cy="3966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E99630F-E50B-43EA-88E7-9DC65D27D076}"/>
              </a:ext>
            </a:extLst>
          </p:cNvPr>
          <p:cNvPicPr>
            <a:picLocks noChangeAspect="1"/>
          </p:cNvPicPr>
          <p:nvPr/>
        </p:nvPicPr>
        <p:blipFill>
          <a:blip r:embed="rId2"/>
          <a:stretch>
            <a:fillRect/>
          </a:stretch>
        </p:blipFill>
        <p:spPr>
          <a:xfrm>
            <a:off x="2047080" y="1822771"/>
            <a:ext cx="8381514" cy="3734548"/>
          </a:xfrm>
          <a:prstGeom prst="rect">
            <a:avLst/>
          </a:prstGeom>
        </p:spPr>
      </p:pic>
      <p:sp>
        <p:nvSpPr>
          <p:cNvPr id="8" name="Rectangle 7">
            <a:extLst>
              <a:ext uri="{FF2B5EF4-FFF2-40B4-BE49-F238E27FC236}">
                <a16:creationId xmlns:a16="http://schemas.microsoft.com/office/drawing/2014/main" id="{95669158-2970-4E0E-9D0C-1DB27F909F17}"/>
              </a:ext>
            </a:extLst>
          </p:cNvPr>
          <p:cNvSpPr/>
          <p:nvPr/>
        </p:nvSpPr>
        <p:spPr>
          <a:xfrm>
            <a:off x="3920247" y="1720158"/>
            <a:ext cx="5155659" cy="754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634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87616B-A7C3-459F-8921-10BF5085DC1C}"/>
              </a:ext>
            </a:extLst>
          </p:cNvPr>
          <p:cNvSpPr>
            <a:spLocks noGrp="1"/>
          </p:cNvSpPr>
          <p:nvPr>
            <p:ph type="title"/>
          </p:nvPr>
        </p:nvSpPr>
        <p:spPr>
          <a:xfrm>
            <a:off x="401471" y="234379"/>
            <a:ext cx="11296934" cy="781249"/>
          </a:xfrm>
        </p:spPr>
        <p:txBody>
          <a:bodyPr>
            <a:normAutofit/>
          </a:bodyPr>
          <a:lstStyle/>
          <a:p>
            <a:r>
              <a:rPr lang="de-DE" sz="2800" dirty="0"/>
              <a:t>Definitions</a:t>
            </a:r>
          </a:p>
        </p:txBody>
      </p:sp>
      <p:sp>
        <p:nvSpPr>
          <p:cNvPr id="3" name="Slide Number Placeholder 2">
            <a:extLst>
              <a:ext uri="{FF2B5EF4-FFF2-40B4-BE49-F238E27FC236}">
                <a16:creationId xmlns:a16="http://schemas.microsoft.com/office/drawing/2014/main" id="{11B7D893-F961-44AE-B901-19C252A65B46}"/>
              </a:ext>
            </a:extLst>
          </p:cNvPr>
          <p:cNvSpPr>
            <a:spLocks noGrp="1"/>
          </p:cNvSpPr>
          <p:nvPr>
            <p:ph type="sldNum" sz="quarter" idx="12"/>
          </p:nvPr>
        </p:nvSpPr>
        <p:spPr/>
        <p:txBody>
          <a:bodyPr/>
          <a:lstStyle/>
          <a:p>
            <a:fld id="{4A9703A2-2A48-7447-8D73-65FBEFDF7904}" type="slidenum">
              <a:rPr lang="en-US" sz="1000" smtClean="0"/>
              <a:t>44</a:t>
            </a:fld>
            <a:endParaRPr lang="en-US" sz="1000" dirty="0"/>
          </a:p>
        </p:txBody>
      </p:sp>
      <p:sp>
        <p:nvSpPr>
          <p:cNvPr id="5" name="Rectangle 4"/>
          <p:cNvSpPr/>
          <p:nvPr/>
        </p:nvSpPr>
        <p:spPr>
          <a:xfrm>
            <a:off x="449115" y="1118290"/>
            <a:ext cx="11249290" cy="5216108"/>
          </a:xfrm>
          <a:prstGeom prst="rect">
            <a:avLst/>
          </a:prstGeom>
        </p:spPr>
        <p:txBody>
          <a:bodyPr wrap="square">
            <a:spAutoFit/>
          </a:bodyPr>
          <a:lstStyle/>
          <a:p>
            <a:pPr marL="285750" marR="0" lvl="0" indent="-285750" algn="l" defTabSz="914400" rtl="0" eaLnBrk="1" fontAlgn="auto" latinLnBrk="0" hangingPunct="1">
              <a:lnSpc>
                <a:spcPct val="107000"/>
              </a:lnSpc>
              <a:spcBef>
                <a:spcPts val="0"/>
              </a:spcBef>
              <a:spcAft>
                <a:spcPts val="0"/>
              </a:spcAft>
              <a:buClrTx/>
              <a:buSzTx/>
              <a:buFont typeface="Arial" pitchFamily="50"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rPr>
              <a:t>“Deferred Subscription Revenue” primarily consists of billings or payments received in advance of revenue </a:t>
            </a:r>
            <a:r>
              <a:rPr lang="en-US" sz="1200" dirty="0">
                <a:solidFill>
                  <a:prstClr val="black"/>
                </a:solidFill>
                <a:ea typeface="Calibri" panose="020F0502020204030204" pitchFamily="34" charset="0"/>
              </a:rPr>
              <a:t>being recognized</a:t>
            </a:r>
            <a:r>
              <a:rPr kumimoji="0" lang="en-US" sz="1200" b="0" i="0" u="none" strike="noStrike" kern="1200" cap="none" spc="0" normalizeH="0" baseline="0" noProof="0" dirty="0">
                <a:ln>
                  <a:noFill/>
                </a:ln>
                <a:solidFill>
                  <a:prstClr val="black"/>
                </a:solidFill>
                <a:effectLst/>
                <a:uLnTx/>
                <a:uFillTx/>
                <a:ea typeface="Calibri" panose="020F0502020204030204" pitchFamily="34" charset="0"/>
              </a:rPr>
              <a:t> from subscription services. Deferred revenue is recognized as sales as the revenue recognition criteria are met.  The Company generally invoices customers in annual installments upon execution of a contract.  With the Leader in Me offering, the contract includes both membership and </a:t>
            </a:r>
            <a:r>
              <a:rPr lang="en-US" sz="1200" dirty="0">
                <a:solidFill>
                  <a:prstClr val="black"/>
                </a:solidFill>
                <a:ea typeface="Calibri" panose="020F0502020204030204" pitchFamily="34" charset="0"/>
              </a:rPr>
              <a:t>Onsite consulting which can be invoiced to the client in one lump sum.  In this circumstance, the entire lump sum is included in Deferred Revenue. The Education Deferred Revenue related to the LIM is recognized as revenue over the life of the contract whereas the consulting is recognized when the consulting takes place. </a:t>
            </a:r>
            <a:r>
              <a:rPr kumimoji="0" lang="en-US" sz="1200" b="0" i="0" u="none" strike="noStrike" kern="1200" cap="none" spc="0" normalizeH="0" baseline="0" noProof="0" dirty="0">
                <a:ln>
                  <a:noFill/>
                </a:ln>
                <a:solidFill>
                  <a:prstClr val="black"/>
                </a:solidFill>
                <a:effectLst/>
                <a:uLnTx/>
                <a:uFillTx/>
                <a:ea typeface="Calibri" panose="020F0502020204030204" pitchFamily="34" charset="0"/>
              </a:rPr>
              <a:t>The deferred revenue balance is influenced by several factors, including seasonality, the compounding effects of renewals, contract duration, invoice timing and contract size. When Management refers to Deferred Revenue or the change in Deferred Revenue it is primarily referring to the subscription related portion and not the customer deposits and other portions. </a:t>
            </a:r>
          </a:p>
          <a:p>
            <a:pPr marR="0" lvl="0" algn="l" defTabSz="914400" rtl="0" eaLnBrk="1" fontAlgn="auto" latinLnBrk="0" hangingPunct="1">
              <a:lnSpc>
                <a:spcPct val="107000"/>
              </a:lnSpc>
              <a:spcBef>
                <a:spcPts val="0"/>
              </a:spcBef>
              <a:spcAft>
                <a:spcPts val="0"/>
              </a:spcAft>
              <a:buClrTx/>
              <a:buSzTx/>
              <a:tabLst/>
              <a:defRPr/>
            </a:pP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endParaRPr>
          </a:p>
          <a:p>
            <a:pPr marL="285750" marR="0" lvl="0" indent="-285750" algn="l" defTabSz="914400" rtl="0" eaLnBrk="1" fontAlgn="auto" latinLnBrk="0" hangingPunct="1">
              <a:lnSpc>
                <a:spcPct val="107000"/>
              </a:lnSpc>
              <a:spcBef>
                <a:spcPts val="0"/>
              </a:spcBef>
              <a:spcAft>
                <a:spcPts val="0"/>
              </a:spcAft>
              <a:buClrTx/>
              <a:buSzTx/>
              <a:buFont typeface="Arial" pitchFamily="50"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rPr>
              <a:t>“Unbilled Deferred Revenue” is an operational measure that represents future billings under our non-cancelable subscription agreements that have not been invoiced and accordingly are not recorded in our recognized revenue or deferred revenue.</a:t>
            </a:r>
          </a:p>
          <a:p>
            <a:pPr marR="0" lvl="0" algn="l" defTabSz="914400" rtl="0" eaLnBrk="1" fontAlgn="auto" latinLnBrk="0" hangingPunct="1">
              <a:lnSpc>
                <a:spcPct val="107000"/>
              </a:lnSpc>
              <a:spcBef>
                <a:spcPts val="0"/>
              </a:spcBef>
              <a:spcAft>
                <a:spcPts val="0"/>
              </a:spcAft>
              <a:buClrTx/>
              <a:buSzTx/>
              <a:tabLst/>
              <a:defRPr/>
            </a:pP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endParaRPr>
          </a:p>
          <a:p>
            <a:pPr marL="285750" indent="-285750">
              <a:lnSpc>
                <a:spcPct val="107000"/>
              </a:lnSpc>
              <a:buFont typeface="Arial" pitchFamily="50" charset="0"/>
              <a:buChar char="•"/>
              <a:defRPr/>
            </a:pPr>
            <a:r>
              <a:rPr lang="en-US" sz="1200" dirty="0">
                <a:solidFill>
                  <a:prstClr val="black"/>
                </a:solidFill>
                <a:ea typeface="Calibri" panose="020F0502020204030204" pitchFamily="34" charset="0"/>
              </a:rPr>
              <a:t>“Invoiced” is the sum of reported Net Sales plus the change in Deferred Revenue reported on the balance sheet (a portion of which is recorded as a current liability and a portion as a long-term liability and represents the amount of billings during the period).  We typically invoice our customers annually upon execution of the contract or subscription renewals. Our clients frequently prepay for products and services, which prepayment is included in amounts invoiced and corresponding Deferred Revenue. Invoiced amounts does not include items such as deposits that are generally refundable at the client’s request prior to the satisfaction of the performance obligation.</a:t>
            </a:r>
          </a:p>
          <a:p>
            <a:pPr marL="285750" marR="0" lvl="0" indent="-285750" algn="l" defTabSz="914400" rtl="0" eaLnBrk="1" fontAlgn="auto" latinLnBrk="0" hangingPunct="1">
              <a:lnSpc>
                <a:spcPct val="107000"/>
              </a:lnSpc>
              <a:spcBef>
                <a:spcPts val="0"/>
              </a:spcBef>
              <a:spcAft>
                <a:spcPts val="0"/>
              </a:spcAft>
              <a:buClrTx/>
              <a:buSzTx/>
              <a:buFont typeface="Arial" pitchFamily="50" charset="0"/>
              <a:buChar char="•"/>
              <a:tabLst/>
              <a:defRPr/>
            </a:pPr>
            <a:endParaRPr lang="en-US" sz="1200" dirty="0">
              <a:solidFill>
                <a:prstClr val="black"/>
              </a:solidFill>
              <a:ea typeface="Calibri" panose="020F0502020204030204" pitchFamily="34" charset="0"/>
            </a:endParaRPr>
          </a:p>
          <a:p>
            <a:pPr marL="285750" indent="-285750">
              <a:lnSpc>
                <a:spcPct val="107000"/>
              </a:lnSpc>
              <a:buFont typeface="Arial" pitchFamily="50" charset="0"/>
              <a:buChar char="•"/>
              <a:defRPr/>
            </a:pPr>
            <a:r>
              <a:rPr lang="en-US" sz="1200" dirty="0">
                <a:solidFill>
                  <a:prstClr val="black"/>
                </a:solidFill>
                <a:ea typeface="Calibri" panose="020F0502020204030204" pitchFamily="34" charset="0"/>
              </a:rPr>
              <a:t>“Contracted” is the sum of Invoiced Amounts plus the Change in Unbilled Deferred Revenue (not recorded on the balance sheet) and, as the term reflects represents, the total amount of contracts with customers that were entered into during the period.</a:t>
            </a:r>
          </a:p>
          <a:p>
            <a:pPr marL="285750" indent="-285750">
              <a:lnSpc>
                <a:spcPct val="107000"/>
              </a:lnSpc>
              <a:buFont typeface="Arial" pitchFamily="50" charset="0"/>
              <a:buChar char="•"/>
              <a:defRPr/>
            </a:pPr>
            <a:endParaRPr lang="en-US" sz="1200" dirty="0">
              <a:solidFill>
                <a:prstClr val="black"/>
              </a:solidFill>
              <a:ea typeface="Calibri" panose="020F0502020204030204" pitchFamily="34" charset="0"/>
            </a:endParaRPr>
          </a:p>
          <a:p>
            <a:pPr marL="285750" indent="-285750">
              <a:lnSpc>
                <a:spcPct val="107000"/>
              </a:lnSpc>
              <a:buFont typeface="Arial" pitchFamily="50" charset="0"/>
              <a:buChar char="•"/>
              <a:defRPr/>
            </a:pPr>
            <a:r>
              <a:rPr lang="en-US" sz="1200" dirty="0"/>
              <a:t>“Sales Flow-Through” is the year-over-year change in Adjusted EBITDA divided by the year-over-year change in sales.</a:t>
            </a:r>
          </a:p>
          <a:p>
            <a:pPr>
              <a:lnSpc>
                <a:spcPct val="107000"/>
              </a:lnSpc>
              <a:defRPr/>
            </a:pPr>
            <a:endParaRPr lang="en-US" sz="1200" dirty="0"/>
          </a:p>
          <a:p>
            <a:pPr marL="285750" indent="-285750">
              <a:lnSpc>
                <a:spcPct val="107000"/>
              </a:lnSpc>
              <a:buFont typeface="Arial" pitchFamily="50" charset="0"/>
              <a:buChar char="•"/>
              <a:defRPr/>
            </a:pPr>
            <a:r>
              <a:rPr lang="en-US" sz="1200" dirty="0"/>
              <a:t>“Add-on Sales” is a sale which has been recognized from a client that has purchased Onsite training or materials in connection with or subsequently to entering into a subscription arrangement.  This is in contrast to a Legacy sale which is generally Onsite training or materials for a client which has not entered into a subscription arrangement.</a:t>
            </a:r>
            <a:endParaRPr kumimoji="0" lang="en-US" sz="1100" b="0" i="0" u="none" strike="noStrike" kern="1200" cap="none" spc="0" normalizeH="0" baseline="0" noProof="0" dirty="0">
              <a:ln>
                <a:noFill/>
              </a:ln>
              <a:solidFill>
                <a:prstClr val="black"/>
              </a:solidFill>
              <a:effectLst/>
              <a:uLnTx/>
              <a:uFillTx/>
              <a:ea typeface="Calibri" panose="020F0502020204030204" pitchFamily="34" charset="0"/>
            </a:endParaRPr>
          </a:p>
        </p:txBody>
      </p:sp>
    </p:spTree>
    <p:extLst>
      <p:ext uri="{BB962C8B-B14F-4D97-AF65-F5344CB8AC3E}">
        <p14:creationId xmlns:p14="http://schemas.microsoft.com/office/powerpoint/2010/main" val="83389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87616B-A7C3-459F-8921-10BF5085DC1C}"/>
              </a:ext>
            </a:extLst>
          </p:cNvPr>
          <p:cNvSpPr>
            <a:spLocks noGrp="1"/>
          </p:cNvSpPr>
          <p:nvPr>
            <p:ph type="title"/>
          </p:nvPr>
        </p:nvSpPr>
        <p:spPr>
          <a:xfrm>
            <a:off x="401472" y="453870"/>
            <a:ext cx="11296934" cy="549425"/>
          </a:xfrm>
        </p:spPr>
        <p:txBody>
          <a:bodyPr>
            <a:normAutofit/>
          </a:bodyPr>
          <a:lstStyle/>
          <a:p>
            <a:r>
              <a:rPr lang="de-DE" sz="2800" dirty="0"/>
              <a:t>Definitions</a:t>
            </a:r>
          </a:p>
        </p:txBody>
      </p:sp>
      <p:sp>
        <p:nvSpPr>
          <p:cNvPr id="3" name="Slide Number Placeholder 2">
            <a:extLst>
              <a:ext uri="{FF2B5EF4-FFF2-40B4-BE49-F238E27FC236}">
                <a16:creationId xmlns:a16="http://schemas.microsoft.com/office/drawing/2014/main" id="{11B7D893-F961-44AE-B901-19C252A65B46}"/>
              </a:ext>
            </a:extLst>
          </p:cNvPr>
          <p:cNvSpPr>
            <a:spLocks noGrp="1"/>
          </p:cNvSpPr>
          <p:nvPr>
            <p:ph type="sldNum" sz="quarter" idx="12"/>
          </p:nvPr>
        </p:nvSpPr>
        <p:spPr/>
        <p:txBody>
          <a:bodyPr/>
          <a:lstStyle/>
          <a:p>
            <a:fld id="{4A9703A2-2A48-7447-8D73-65FBEFDF7904}" type="slidenum">
              <a:rPr lang="en-US" sz="1000" smtClean="0"/>
              <a:t>45</a:t>
            </a:fld>
            <a:endParaRPr lang="en-US" sz="1000" dirty="0"/>
          </a:p>
        </p:txBody>
      </p:sp>
      <p:sp>
        <p:nvSpPr>
          <p:cNvPr id="5" name="Rectangle 4"/>
          <p:cNvSpPr/>
          <p:nvPr/>
        </p:nvSpPr>
        <p:spPr>
          <a:xfrm>
            <a:off x="493594" y="1054785"/>
            <a:ext cx="11173706" cy="5216108"/>
          </a:xfrm>
          <a:prstGeom prst="rect">
            <a:avLst/>
          </a:prstGeom>
        </p:spPr>
        <p:txBody>
          <a:bodyPr wrap="square">
            <a:spAutoFit/>
          </a:bodyPr>
          <a:lstStyle/>
          <a:p>
            <a:pPr marL="285750" indent="-285750">
              <a:lnSpc>
                <a:spcPct val="107000"/>
              </a:lnSpc>
              <a:buFont typeface="Arial" pitchFamily="50" charset="0"/>
              <a:buChar char="•"/>
              <a:defRPr/>
            </a:pPr>
            <a:endParaRPr lang="en-US" sz="1200" dirty="0"/>
          </a:p>
          <a:p>
            <a:pPr marL="285750" indent="-285750">
              <a:lnSpc>
                <a:spcPct val="107000"/>
              </a:lnSpc>
              <a:buFont typeface="Arial" pitchFamily="50" charset="0"/>
              <a:buChar char="•"/>
              <a:defRPr/>
            </a:pPr>
            <a:r>
              <a:rPr lang="en-US" sz="1200" dirty="0">
                <a:solidFill>
                  <a:prstClr val="black"/>
                </a:solidFill>
                <a:ea typeface="Calibri" panose="020F0502020204030204" pitchFamily="34" charset="0"/>
              </a:rPr>
              <a:t>“Operating SG&amp;A” is non-GAAP financial measure.  It generally excludes stock-based compensation, changes to contingent earn-out liability and unusual or one-time charges.  See the Reconciliation of Net Income or Loss to Adjusted EBITDA in additional financial information.</a:t>
            </a:r>
          </a:p>
          <a:p>
            <a:pPr marL="285750" indent="-285750">
              <a:lnSpc>
                <a:spcPct val="107000"/>
              </a:lnSpc>
              <a:buFont typeface="Arial" pitchFamily="50" charset="0"/>
              <a:buChar char="•"/>
              <a:defRPr/>
            </a:pPr>
            <a:endParaRPr lang="en-US" sz="1200" dirty="0"/>
          </a:p>
          <a:p>
            <a:pPr marL="285750" indent="-285750">
              <a:lnSpc>
                <a:spcPct val="107000"/>
              </a:lnSpc>
              <a:buFont typeface="Arial" pitchFamily="50" charset="0"/>
              <a:buChar char="•"/>
              <a:defRPr/>
            </a:pPr>
            <a:r>
              <a:rPr lang="en-US" sz="1200" dirty="0"/>
              <a:t>“Adjusted EBITDA” (earnings before interest, income taxes, depreciation, amortization, stock-based compensation, and certain other items) is a non-GAAP financial measure that the Company believes is useful to investors in evaluating its results. </a:t>
            </a:r>
            <a:r>
              <a:rPr lang="en-US" sz="1200" dirty="0">
                <a:solidFill>
                  <a:prstClr val="black"/>
                </a:solidFill>
                <a:cs typeface="Arial" panose="020B0604020202020204" pitchFamily="34" charset="0"/>
              </a:rPr>
              <a:t>A reconciliation of “Adjusted EBITDA,” to consolidated net income (loss), the most comparable GAAP financial measure is provided within this presentation.  The Company references this non-GAAP financial measure in its decision making because it provides supplemental information that facilitates consistent internal comparisons to the historical operating performance of prior periods and the Company believes it provides investors with greater transparency to evaluate operational activities and financial results.  </a:t>
            </a:r>
            <a:r>
              <a:rPr lang="en-US" sz="1200" dirty="0">
                <a:cs typeface="Arial" panose="020B0604020202020204" pitchFamily="34" charset="0"/>
              </a:rPr>
              <a:t>We are unable to provide a reconciliation of forward-looking estimates of non-GAAP Adjusted EBITDA to GAAP measures because certain information needed to make a reasonable forward-looking estimate is difficult to estimate and dependent on future events which may be uncertain or out of our control, including the amount of AAP contracts invoiced, the number of AAP contracts that are renewed, necessary costs to deliver our offerings such as unanticipated content development costs, and other potential variables.  Accordingly, a reconciliation is not available without unreasonable effort.</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endParaRPr>
          </a:p>
          <a:p>
            <a:pPr marR="0" lvl="0" algn="l" defTabSz="914400" rtl="0" eaLnBrk="1" fontAlgn="auto" latinLnBrk="0" hangingPunct="1">
              <a:lnSpc>
                <a:spcPct val="107000"/>
              </a:lnSpc>
              <a:spcBef>
                <a:spcPts val="0"/>
              </a:spcBef>
              <a:spcAft>
                <a:spcPts val="0"/>
              </a:spcAft>
              <a:buClrTx/>
              <a:buSzTx/>
              <a:tabLst/>
              <a:defRPr/>
            </a:pP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endParaRPr>
          </a:p>
          <a:p>
            <a:pPr marL="285750" marR="0" lvl="0" indent="-285750" algn="l" defTabSz="914400" rtl="0" eaLnBrk="1" fontAlgn="auto" latinLnBrk="0" hangingPunct="1">
              <a:lnSpc>
                <a:spcPct val="107000"/>
              </a:lnSpc>
              <a:spcBef>
                <a:spcPts val="0"/>
              </a:spcBef>
              <a:spcAft>
                <a:spcPts val="0"/>
              </a:spcAft>
              <a:buClrTx/>
              <a:buSzTx/>
              <a:buFont typeface="Arial" pitchFamily="50" charset="0"/>
              <a:buChar char="•"/>
              <a:tabLst/>
              <a:defRPr/>
            </a:pPr>
            <a:r>
              <a:rPr lang="en-US" sz="1200" dirty="0">
                <a:solidFill>
                  <a:prstClr val="black"/>
                </a:solidFill>
                <a:ea typeface="Calibri" panose="020F0502020204030204" pitchFamily="34" charset="0"/>
              </a:rPr>
              <a:t>“Client Partner Ramp” is the expected amount of invoiced amounts the Company expects its client partners to generate based upon the length of time the client partner has been in a sales role.  This metric measures client partners who are currently employed by the Company and does not subtract any accounts that are transitioned to a client partner from a previous client partner.</a:t>
            </a:r>
          </a:p>
          <a:p>
            <a:pPr marL="285750" marR="0" lvl="0" indent="-285750" algn="l" defTabSz="914400" rtl="0" eaLnBrk="1" fontAlgn="auto" latinLnBrk="0" hangingPunct="1">
              <a:lnSpc>
                <a:spcPct val="107000"/>
              </a:lnSpc>
              <a:spcBef>
                <a:spcPts val="0"/>
              </a:spcBef>
              <a:spcAft>
                <a:spcPts val="0"/>
              </a:spcAft>
              <a:buClrTx/>
              <a:buSzTx/>
              <a:buFont typeface="Arial" pitchFamily="50" charset="0"/>
              <a:buChar char="•"/>
              <a:tabLst/>
              <a:defRPr/>
            </a:pPr>
            <a:endParaRPr lang="en-US" sz="1200" dirty="0">
              <a:solidFill>
                <a:prstClr val="black"/>
              </a:solidFill>
              <a:ea typeface="Calibri" panose="020F0502020204030204" pitchFamily="34" charset="0"/>
            </a:endParaRPr>
          </a:p>
          <a:p>
            <a:pPr marL="285750" marR="0" lvl="0" indent="-285750" algn="l" defTabSz="914400" rtl="0" eaLnBrk="1" fontAlgn="auto" latinLnBrk="0" hangingPunct="1">
              <a:lnSpc>
                <a:spcPct val="107000"/>
              </a:lnSpc>
              <a:spcBef>
                <a:spcPts val="0"/>
              </a:spcBef>
              <a:spcAft>
                <a:spcPts val="0"/>
              </a:spcAft>
              <a:buClrTx/>
              <a:buSzTx/>
              <a:buFont typeface="Arial" pitchFamily="50" charset="0"/>
              <a:buChar char="•"/>
              <a:tabLst/>
              <a:defRPr/>
            </a:pPr>
            <a:r>
              <a:rPr lang="en-US" sz="1200" dirty="0">
                <a:solidFill>
                  <a:prstClr val="black"/>
                </a:solidFill>
                <a:ea typeface="Calibri" panose="020F0502020204030204" pitchFamily="34" charset="0"/>
              </a:rPr>
              <a:t>North America revenue consists of revenue generated by our direct offices in the United States and Canada, including government sales.</a:t>
            </a:r>
          </a:p>
          <a:p>
            <a:pPr marR="0" lvl="0" algn="l" defTabSz="914400" rtl="0" eaLnBrk="1" fontAlgn="auto" latinLnBrk="0" hangingPunct="1">
              <a:lnSpc>
                <a:spcPct val="107000"/>
              </a:lnSpc>
              <a:spcBef>
                <a:spcPts val="0"/>
              </a:spcBef>
              <a:spcAft>
                <a:spcPts val="0"/>
              </a:spcAft>
              <a:buClrTx/>
              <a:buSzTx/>
              <a:tabLst/>
              <a:defRPr/>
            </a:pPr>
            <a:endParaRPr lang="en-US" sz="1200" dirty="0">
              <a:solidFill>
                <a:prstClr val="black"/>
              </a:solidFill>
              <a:ea typeface="Calibri" panose="020F0502020204030204" pitchFamily="34" charset="0"/>
            </a:endParaRPr>
          </a:p>
          <a:p>
            <a:pPr marL="285750" indent="-285750">
              <a:lnSpc>
                <a:spcPct val="107000"/>
              </a:lnSpc>
              <a:buFont typeface="Arial" pitchFamily="50" charset="0"/>
              <a:buChar char="•"/>
              <a:defRPr/>
            </a:pPr>
            <a:r>
              <a:rPr lang="en-US" sz="1200" dirty="0"/>
              <a:t>Constant Currency”  Franklin Covey presents constant currency information to provide a framework for assessing how our underlying business performed excluding the effect of foreign currency rate fluctuations.  There are several approaches that an entity can take to calculate constant currency information and Franklin Covey’s method may not be consistent with another entity’s constant currency calculation.  To calculate this measure, Franklin Covey converts the actual monthly results of our foreign operations, including the results of our International Licenses, into $USD at the respective prior year monthly exchange rate.  The non-GAAP measure should not be considered as a substitute for, or superior to, the measures of financial performance prepared in accordance with generally accepted accounting principles (GAAP). </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endParaRPr>
          </a:p>
        </p:txBody>
      </p:sp>
    </p:spTree>
    <p:extLst>
      <p:ext uri="{BB962C8B-B14F-4D97-AF65-F5344CB8AC3E}">
        <p14:creationId xmlns:p14="http://schemas.microsoft.com/office/powerpoint/2010/main" val="370945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DECC-8F98-414E-8395-0D73B1164A6C}"/>
              </a:ext>
            </a:extLst>
          </p:cNvPr>
          <p:cNvSpPr>
            <a:spLocks noGrp="1"/>
          </p:cNvSpPr>
          <p:nvPr>
            <p:ph type="title"/>
          </p:nvPr>
        </p:nvSpPr>
        <p:spPr>
          <a:xfrm>
            <a:off x="575396" y="350289"/>
            <a:ext cx="11296934" cy="781249"/>
          </a:xfrm>
        </p:spPr>
        <p:txBody>
          <a:bodyPr>
            <a:normAutofit/>
          </a:bodyPr>
          <a:lstStyle/>
          <a:p>
            <a:r>
              <a:rPr lang="en-US" sz="2800" dirty="0"/>
              <a:t>Key Takeaways</a:t>
            </a:r>
          </a:p>
        </p:txBody>
      </p:sp>
      <p:sp>
        <p:nvSpPr>
          <p:cNvPr id="3" name="Slide Number Placeholder 2">
            <a:extLst>
              <a:ext uri="{FF2B5EF4-FFF2-40B4-BE49-F238E27FC236}">
                <a16:creationId xmlns:a16="http://schemas.microsoft.com/office/drawing/2014/main" id="{BD65F569-9FCD-4C5B-B70A-59F905A09B6A}"/>
              </a:ext>
            </a:extLst>
          </p:cNvPr>
          <p:cNvSpPr>
            <a:spLocks noGrp="1"/>
          </p:cNvSpPr>
          <p:nvPr>
            <p:ph type="sldNum" sz="quarter" idx="12"/>
          </p:nvPr>
        </p:nvSpPr>
        <p:spPr/>
        <p:txBody>
          <a:bodyPr/>
          <a:lstStyle/>
          <a:p>
            <a:fld id="{2FDE0D0E-37A4-4967-BD5D-940B68670EE9}" type="slidenum">
              <a:rPr lang="en-US" sz="1000" smtClean="0"/>
              <a:t>5</a:t>
            </a:fld>
            <a:endParaRPr lang="en-US" sz="1000" dirty="0"/>
          </a:p>
        </p:txBody>
      </p:sp>
      <p:sp>
        <p:nvSpPr>
          <p:cNvPr id="9" name="TextBox 8">
            <a:extLst>
              <a:ext uri="{FF2B5EF4-FFF2-40B4-BE49-F238E27FC236}">
                <a16:creationId xmlns:a16="http://schemas.microsoft.com/office/drawing/2014/main" id="{14D2CD9C-626A-4D86-B0A0-3DBDF9F629D0}"/>
              </a:ext>
            </a:extLst>
          </p:cNvPr>
          <p:cNvSpPr txBox="1"/>
          <p:nvPr/>
        </p:nvSpPr>
        <p:spPr>
          <a:xfrm>
            <a:off x="58543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Strong fourth quarter and fiscal year results</a:t>
            </a:r>
          </a:p>
          <a:p>
            <a:pPr algn="ctr"/>
            <a:endParaRPr lang="en-US" sz="1600" cap="all" dirty="0"/>
          </a:p>
          <a:p>
            <a:pPr algn="ctr"/>
            <a:endParaRPr lang="en-US" sz="1600" cap="all" dirty="0"/>
          </a:p>
          <a:p>
            <a:pPr algn="ctr"/>
            <a:endParaRPr lang="en-US" cap="all" dirty="0"/>
          </a:p>
        </p:txBody>
      </p:sp>
      <p:sp>
        <p:nvSpPr>
          <p:cNvPr id="8" name="TextBox 7">
            <a:extLst>
              <a:ext uri="{FF2B5EF4-FFF2-40B4-BE49-F238E27FC236}">
                <a16:creationId xmlns:a16="http://schemas.microsoft.com/office/drawing/2014/main" id="{61D56608-B52F-4E2A-AB1E-070A54DDD38D}"/>
              </a:ext>
            </a:extLst>
          </p:cNvPr>
          <p:cNvSpPr txBox="1"/>
          <p:nvPr/>
        </p:nvSpPr>
        <p:spPr>
          <a:xfrm>
            <a:off x="2842858"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Driven by strength of subscription business model</a:t>
            </a:r>
          </a:p>
          <a:p>
            <a:pPr algn="ctr"/>
            <a:endParaRPr lang="en-US" sz="1600" cap="all" dirty="0"/>
          </a:p>
          <a:p>
            <a:pPr algn="ctr"/>
            <a:endParaRPr lang="en-US" sz="1600" cap="all" dirty="0"/>
          </a:p>
          <a:p>
            <a:pPr algn="ctr"/>
            <a:endParaRPr lang="en-US" cap="all" dirty="0"/>
          </a:p>
        </p:txBody>
      </p:sp>
      <p:sp>
        <p:nvSpPr>
          <p:cNvPr id="10" name="TextBox 9">
            <a:extLst>
              <a:ext uri="{FF2B5EF4-FFF2-40B4-BE49-F238E27FC236}">
                <a16:creationId xmlns:a16="http://schemas.microsoft.com/office/drawing/2014/main" id="{3D7A6F51-7185-4AD5-8888-D5F5D172570B}"/>
              </a:ext>
            </a:extLst>
          </p:cNvPr>
          <p:cNvSpPr txBox="1"/>
          <p:nvPr/>
        </p:nvSpPr>
        <p:spPr>
          <a:xfrm>
            <a:off x="510028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We Address clients most important challenges</a:t>
            </a:r>
          </a:p>
          <a:p>
            <a:pPr algn="ctr"/>
            <a:endParaRPr lang="en-US" sz="1600" cap="all" dirty="0"/>
          </a:p>
          <a:p>
            <a:pPr algn="ctr"/>
            <a:endParaRPr lang="en-US" sz="1600" cap="all" dirty="0"/>
          </a:p>
          <a:p>
            <a:pPr algn="ctr"/>
            <a:endParaRPr lang="en-US" sz="1600" cap="all" dirty="0"/>
          </a:p>
          <a:p>
            <a:pPr algn="ctr"/>
            <a:endParaRPr lang="en-US" cap="all" dirty="0"/>
          </a:p>
        </p:txBody>
      </p:sp>
      <p:sp>
        <p:nvSpPr>
          <p:cNvPr id="12" name="TextBox 11">
            <a:extLst>
              <a:ext uri="{FF2B5EF4-FFF2-40B4-BE49-F238E27FC236}">
                <a16:creationId xmlns:a16="http://schemas.microsoft.com/office/drawing/2014/main" id="{F2ABF6C2-FF04-4A06-8085-B291306DACA2}"/>
              </a:ext>
            </a:extLst>
          </p:cNvPr>
          <p:cNvSpPr txBox="1"/>
          <p:nvPr/>
        </p:nvSpPr>
        <p:spPr>
          <a:xfrm>
            <a:off x="7357708"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Subscription &amp; subscription services to account for &gt;90% of sales</a:t>
            </a:r>
          </a:p>
          <a:p>
            <a:pPr algn="ctr"/>
            <a:endParaRPr lang="en-US" sz="1600" cap="all" dirty="0"/>
          </a:p>
          <a:p>
            <a:pPr algn="ctr"/>
            <a:endParaRPr lang="en-US" sz="1600" cap="all" dirty="0"/>
          </a:p>
          <a:p>
            <a:pPr algn="ctr"/>
            <a:endParaRPr lang="en-US" cap="all" dirty="0"/>
          </a:p>
        </p:txBody>
      </p:sp>
      <p:sp>
        <p:nvSpPr>
          <p:cNvPr id="13" name="TextBox 12">
            <a:extLst>
              <a:ext uri="{FF2B5EF4-FFF2-40B4-BE49-F238E27FC236}">
                <a16:creationId xmlns:a16="http://schemas.microsoft.com/office/drawing/2014/main" id="{154D3F02-5137-438E-809C-B7812E7F07D1}"/>
              </a:ext>
            </a:extLst>
          </p:cNvPr>
          <p:cNvSpPr txBox="1"/>
          <p:nvPr/>
        </p:nvSpPr>
        <p:spPr>
          <a:xfrm>
            <a:off x="961513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Continue to drive additional value to shareholders</a:t>
            </a:r>
          </a:p>
          <a:p>
            <a:pPr algn="ctr"/>
            <a:endParaRPr lang="en-US" sz="1600" cap="all" dirty="0"/>
          </a:p>
          <a:p>
            <a:pPr algn="ctr"/>
            <a:endParaRPr lang="en-US" sz="1600" cap="all" dirty="0"/>
          </a:p>
          <a:p>
            <a:pPr algn="ctr"/>
            <a:endParaRPr lang="en-US" cap="all" dirty="0"/>
          </a:p>
        </p:txBody>
      </p:sp>
    </p:spTree>
    <p:extLst>
      <p:ext uri="{BB962C8B-B14F-4D97-AF65-F5344CB8AC3E}">
        <p14:creationId xmlns:p14="http://schemas.microsoft.com/office/powerpoint/2010/main" val="2043617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DECC-8F98-414E-8395-0D73B1164A6C}"/>
              </a:ext>
            </a:extLst>
          </p:cNvPr>
          <p:cNvSpPr>
            <a:spLocks noGrp="1"/>
          </p:cNvSpPr>
          <p:nvPr>
            <p:ph type="title"/>
          </p:nvPr>
        </p:nvSpPr>
        <p:spPr>
          <a:xfrm>
            <a:off x="575396" y="350289"/>
            <a:ext cx="11296934" cy="781249"/>
          </a:xfrm>
        </p:spPr>
        <p:txBody>
          <a:bodyPr>
            <a:normAutofit/>
          </a:bodyPr>
          <a:lstStyle/>
          <a:p>
            <a:r>
              <a:rPr lang="en-US" sz="2800" dirty="0"/>
              <a:t>Key Takeaways</a:t>
            </a:r>
          </a:p>
        </p:txBody>
      </p:sp>
      <p:sp>
        <p:nvSpPr>
          <p:cNvPr id="3" name="Slide Number Placeholder 2">
            <a:extLst>
              <a:ext uri="{FF2B5EF4-FFF2-40B4-BE49-F238E27FC236}">
                <a16:creationId xmlns:a16="http://schemas.microsoft.com/office/drawing/2014/main" id="{BD65F569-9FCD-4C5B-B70A-59F905A09B6A}"/>
              </a:ext>
            </a:extLst>
          </p:cNvPr>
          <p:cNvSpPr>
            <a:spLocks noGrp="1"/>
          </p:cNvSpPr>
          <p:nvPr>
            <p:ph type="sldNum" sz="quarter" idx="12"/>
          </p:nvPr>
        </p:nvSpPr>
        <p:spPr/>
        <p:txBody>
          <a:bodyPr/>
          <a:lstStyle/>
          <a:p>
            <a:fld id="{2FDE0D0E-37A4-4967-BD5D-940B68670EE9}" type="slidenum">
              <a:rPr lang="en-US" sz="1000" smtClean="0"/>
              <a:t>6</a:t>
            </a:fld>
            <a:endParaRPr lang="en-US" sz="1000" dirty="0"/>
          </a:p>
        </p:txBody>
      </p:sp>
      <p:sp>
        <p:nvSpPr>
          <p:cNvPr id="9" name="TextBox 8">
            <a:extLst>
              <a:ext uri="{FF2B5EF4-FFF2-40B4-BE49-F238E27FC236}">
                <a16:creationId xmlns:a16="http://schemas.microsoft.com/office/drawing/2014/main" id="{14D2CD9C-626A-4D86-B0A0-3DBDF9F629D0}"/>
              </a:ext>
            </a:extLst>
          </p:cNvPr>
          <p:cNvSpPr txBox="1"/>
          <p:nvPr/>
        </p:nvSpPr>
        <p:spPr>
          <a:xfrm>
            <a:off x="585433" y="2203629"/>
            <a:ext cx="1929167" cy="2339102"/>
          </a:xfrm>
          <a:prstGeom prst="rect">
            <a:avLst/>
          </a:prstGeom>
          <a:solidFill>
            <a:schemeClr val="tx1"/>
          </a:solidFill>
          <a:ln w="57150">
            <a:solidFill>
              <a:schemeClr val="tx1"/>
            </a:solidFill>
          </a:ln>
        </p:spPr>
        <p:txBody>
          <a:bodyPr wrap="square" rtlCol="0">
            <a:spAutoFit/>
          </a:bodyPr>
          <a:lstStyle/>
          <a:p>
            <a:pPr algn="ctr"/>
            <a:endParaRPr lang="en-US" sz="1600" cap="all" dirty="0">
              <a:solidFill>
                <a:schemeClr val="bg1"/>
              </a:solidFill>
            </a:endParaRPr>
          </a:p>
          <a:p>
            <a:pPr algn="ctr"/>
            <a:r>
              <a:rPr lang="en-US" sz="1600" cap="all" dirty="0">
                <a:solidFill>
                  <a:schemeClr val="bg1"/>
                </a:solidFill>
              </a:rPr>
              <a:t>Strong fourth quarter and fiscal year results</a:t>
            </a:r>
          </a:p>
          <a:p>
            <a:pPr algn="ctr"/>
            <a:endParaRPr lang="en-US" sz="1600" cap="all" dirty="0">
              <a:solidFill>
                <a:schemeClr val="bg1"/>
              </a:solidFill>
            </a:endParaRPr>
          </a:p>
          <a:p>
            <a:pPr algn="ctr"/>
            <a:endParaRPr lang="en-US" sz="1600" cap="all" dirty="0">
              <a:solidFill>
                <a:schemeClr val="bg1"/>
              </a:solidFill>
            </a:endParaRPr>
          </a:p>
          <a:p>
            <a:pPr algn="ctr"/>
            <a:endParaRPr lang="en-US" cap="all" dirty="0">
              <a:solidFill>
                <a:schemeClr val="bg1"/>
              </a:solidFill>
            </a:endParaRPr>
          </a:p>
        </p:txBody>
      </p:sp>
      <p:sp>
        <p:nvSpPr>
          <p:cNvPr id="8" name="TextBox 7">
            <a:extLst>
              <a:ext uri="{FF2B5EF4-FFF2-40B4-BE49-F238E27FC236}">
                <a16:creationId xmlns:a16="http://schemas.microsoft.com/office/drawing/2014/main" id="{61D56608-B52F-4E2A-AB1E-070A54DDD38D}"/>
              </a:ext>
            </a:extLst>
          </p:cNvPr>
          <p:cNvSpPr txBox="1"/>
          <p:nvPr/>
        </p:nvSpPr>
        <p:spPr>
          <a:xfrm>
            <a:off x="2842858"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Driven by strength of subscription business model</a:t>
            </a:r>
          </a:p>
          <a:p>
            <a:pPr algn="ctr"/>
            <a:endParaRPr lang="en-US" sz="1600" cap="all" dirty="0"/>
          </a:p>
          <a:p>
            <a:pPr algn="ctr"/>
            <a:endParaRPr lang="en-US" sz="1600" cap="all" dirty="0"/>
          </a:p>
          <a:p>
            <a:pPr algn="ctr"/>
            <a:endParaRPr lang="en-US" cap="all" dirty="0"/>
          </a:p>
        </p:txBody>
      </p:sp>
      <p:sp>
        <p:nvSpPr>
          <p:cNvPr id="10" name="TextBox 9">
            <a:extLst>
              <a:ext uri="{FF2B5EF4-FFF2-40B4-BE49-F238E27FC236}">
                <a16:creationId xmlns:a16="http://schemas.microsoft.com/office/drawing/2014/main" id="{3D7A6F51-7185-4AD5-8888-D5F5D172570B}"/>
              </a:ext>
            </a:extLst>
          </p:cNvPr>
          <p:cNvSpPr txBox="1"/>
          <p:nvPr/>
        </p:nvSpPr>
        <p:spPr>
          <a:xfrm>
            <a:off x="510028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We Address clients most important challenges</a:t>
            </a:r>
          </a:p>
          <a:p>
            <a:pPr algn="ctr"/>
            <a:endParaRPr lang="en-US" sz="1600" cap="all" dirty="0"/>
          </a:p>
          <a:p>
            <a:pPr algn="ctr"/>
            <a:endParaRPr lang="en-US" sz="1600" cap="all" dirty="0"/>
          </a:p>
          <a:p>
            <a:pPr algn="ctr"/>
            <a:endParaRPr lang="en-US" sz="1600" cap="all" dirty="0"/>
          </a:p>
          <a:p>
            <a:pPr algn="ctr"/>
            <a:endParaRPr lang="en-US" cap="all" dirty="0"/>
          </a:p>
        </p:txBody>
      </p:sp>
      <p:sp>
        <p:nvSpPr>
          <p:cNvPr id="12" name="TextBox 11">
            <a:extLst>
              <a:ext uri="{FF2B5EF4-FFF2-40B4-BE49-F238E27FC236}">
                <a16:creationId xmlns:a16="http://schemas.microsoft.com/office/drawing/2014/main" id="{F2ABF6C2-FF04-4A06-8085-B291306DACA2}"/>
              </a:ext>
            </a:extLst>
          </p:cNvPr>
          <p:cNvSpPr txBox="1"/>
          <p:nvPr/>
        </p:nvSpPr>
        <p:spPr>
          <a:xfrm>
            <a:off x="7357708"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Subscription &amp; subscription services to account for &gt;90% of sales</a:t>
            </a:r>
          </a:p>
          <a:p>
            <a:pPr algn="ctr"/>
            <a:endParaRPr lang="en-US" sz="1600" cap="all" dirty="0"/>
          </a:p>
          <a:p>
            <a:pPr algn="ctr"/>
            <a:endParaRPr lang="en-US" sz="1600" cap="all" dirty="0"/>
          </a:p>
          <a:p>
            <a:pPr algn="ctr"/>
            <a:endParaRPr lang="en-US" cap="all" dirty="0"/>
          </a:p>
        </p:txBody>
      </p:sp>
      <p:sp>
        <p:nvSpPr>
          <p:cNvPr id="13" name="TextBox 12">
            <a:extLst>
              <a:ext uri="{FF2B5EF4-FFF2-40B4-BE49-F238E27FC236}">
                <a16:creationId xmlns:a16="http://schemas.microsoft.com/office/drawing/2014/main" id="{154D3F02-5137-438E-809C-B7812E7F07D1}"/>
              </a:ext>
            </a:extLst>
          </p:cNvPr>
          <p:cNvSpPr txBox="1"/>
          <p:nvPr/>
        </p:nvSpPr>
        <p:spPr>
          <a:xfrm>
            <a:off x="9615133" y="2203629"/>
            <a:ext cx="1929167" cy="2339102"/>
          </a:xfrm>
          <a:prstGeom prst="rect">
            <a:avLst/>
          </a:prstGeom>
          <a:noFill/>
          <a:ln w="57150">
            <a:solidFill>
              <a:schemeClr val="tx1"/>
            </a:solidFill>
          </a:ln>
        </p:spPr>
        <p:txBody>
          <a:bodyPr wrap="square" rtlCol="0">
            <a:spAutoFit/>
          </a:bodyPr>
          <a:lstStyle/>
          <a:p>
            <a:pPr algn="ctr"/>
            <a:endParaRPr lang="en-US" sz="1600" cap="all" dirty="0"/>
          </a:p>
          <a:p>
            <a:pPr algn="ctr"/>
            <a:r>
              <a:rPr lang="en-US" sz="1600" cap="all" dirty="0"/>
              <a:t>Continue to drive additional value to shareholders</a:t>
            </a:r>
          </a:p>
          <a:p>
            <a:pPr algn="ctr"/>
            <a:endParaRPr lang="en-US" sz="1600" cap="all" dirty="0"/>
          </a:p>
          <a:p>
            <a:pPr algn="ctr"/>
            <a:endParaRPr lang="en-US" sz="1600" cap="all" dirty="0"/>
          </a:p>
          <a:p>
            <a:pPr algn="ctr"/>
            <a:endParaRPr lang="en-US" cap="all" dirty="0"/>
          </a:p>
        </p:txBody>
      </p:sp>
    </p:spTree>
    <p:extLst>
      <p:ext uri="{BB962C8B-B14F-4D97-AF65-F5344CB8AC3E}">
        <p14:creationId xmlns:p14="http://schemas.microsoft.com/office/powerpoint/2010/main" val="3898072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DE0D0E-37A4-4967-BD5D-940B68670EE9}" type="slidenum">
              <a:rPr lang="en-US" smtClean="0"/>
              <a:t>7</a:t>
            </a:fld>
            <a:endParaRPr lang="en-US" dirty="0"/>
          </a:p>
        </p:txBody>
      </p:sp>
      <p:sp>
        <p:nvSpPr>
          <p:cNvPr id="3" name="Title 5">
            <a:extLst>
              <a:ext uri="{FF2B5EF4-FFF2-40B4-BE49-F238E27FC236}">
                <a16:creationId xmlns:a16="http://schemas.microsoft.com/office/drawing/2014/main" id="{DD429F04-F6E5-4699-9C35-0732D883A753}"/>
              </a:ext>
            </a:extLst>
          </p:cNvPr>
          <p:cNvSpPr txBox="1">
            <a:spLocks/>
          </p:cNvSpPr>
          <p:nvPr/>
        </p:nvSpPr>
        <p:spPr>
          <a:xfrm>
            <a:off x="769353" y="457888"/>
            <a:ext cx="11296934" cy="7812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r>
              <a:rPr lang="en-US" sz="2800" dirty="0"/>
              <a:t>Franklin Covey: Highlights</a:t>
            </a:r>
          </a:p>
        </p:txBody>
      </p:sp>
      <p:sp>
        <p:nvSpPr>
          <p:cNvPr id="13" name="Text Placeholder 6">
            <a:extLst>
              <a:ext uri="{FF2B5EF4-FFF2-40B4-BE49-F238E27FC236}">
                <a16:creationId xmlns:a16="http://schemas.microsoft.com/office/drawing/2014/main" id="{33913E48-813A-43BB-9923-8253BA6C49D7}"/>
              </a:ext>
            </a:extLst>
          </p:cNvPr>
          <p:cNvSpPr txBox="1">
            <a:spLocks/>
          </p:cNvSpPr>
          <p:nvPr/>
        </p:nvSpPr>
        <p:spPr>
          <a:xfrm>
            <a:off x="811537" y="876166"/>
            <a:ext cx="11296650" cy="4012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rPr>
              <a:t>(in millions and unaudited)</a:t>
            </a:r>
          </a:p>
        </p:txBody>
      </p:sp>
      <p:cxnSp>
        <p:nvCxnSpPr>
          <p:cNvPr id="11" name="Straight Connector 10">
            <a:extLst>
              <a:ext uri="{FF2B5EF4-FFF2-40B4-BE49-F238E27FC236}">
                <a16:creationId xmlns:a16="http://schemas.microsoft.com/office/drawing/2014/main" id="{6BBE19DB-9782-4493-B9DF-C03548AF56A8}"/>
              </a:ext>
            </a:extLst>
          </p:cNvPr>
          <p:cNvCxnSpPr>
            <a:cxnSpLocks/>
          </p:cNvCxnSpPr>
          <p:nvPr/>
        </p:nvCxnSpPr>
        <p:spPr>
          <a:xfrm>
            <a:off x="4035314" y="1966016"/>
            <a:ext cx="0" cy="325774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BED3F11-5D23-4793-AFDA-9F14C1FAED71}"/>
              </a:ext>
            </a:extLst>
          </p:cNvPr>
          <p:cNvSpPr/>
          <p:nvPr/>
        </p:nvSpPr>
        <p:spPr>
          <a:xfrm>
            <a:off x="6538523" y="1364170"/>
            <a:ext cx="69005" cy="2357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F9C6BBD-F7C1-41EE-8CA9-63CFF2552007}"/>
              </a:ext>
            </a:extLst>
          </p:cNvPr>
          <p:cNvSpPr/>
          <p:nvPr/>
        </p:nvSpPr>
        <p:spPr>
          <a:xfrm>
            <a:off x="6804081" y="3952957"/>
            <a:ext cx="69005" cy="2357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67356DE0-4A93-4607-85AC-C9A5FA464613}"/>
              </a:ext>
            </a:extLst>
          </p:cNvPr>
          <p:cNvCxnSpPr>
            <a:cxnSpLocks/>
          </p:cNvCxnSpPr>
          <p:nvPr/>
        </p:nvCxnSpPr>
        <p:spPr>
          <a:xfrm>
            <a:off x="8049595" y="1966016"/>
            <a:ext cx="0" cy="325774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B69CCAC6-527B-4373-98F4-A7A0A5792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8924" y="2319261"/>
            <a:ext cx="3582892" cy="198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
            <a:extLst>
              <a:ext uri="{FF2B5EF4-FFF2-40B4-BE49-F238E27FC236}">
                <a16:creationId xmlns:a16="http://schemas.microsoft.com/office/drawing/2014/main" id="{2A2D5415-A943-4E31-9119-1C697EBC0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5153" y="2313118"/>
            <a:ext cx="3519353" cy="194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B7F2696-2DF1-4DC1-B000-9B239ACDABE2}"/>
              </a:ext>
            </a:extLst>
          </p:cNvPr>
          <p:cNvPicPr>
            <a:picLocks noChangeAspect="1"/>
          </p:cNvPicPr>
          <p:nvPr/>
        </p:nvPicPr>
        <p:blipFill>
          <a:blip r:embed="rId4"/>
          <a:stretch>
            <a:fillRect/>
          </a:stretch>
        </p:blipFill>
        <p:spPr>
          <a:xfrm>
            <a:off x="357493" y="2313118"/>
            <a:ext cx="3529579" cy="1949570"/>
          </a:xfrm>
          <a:prstGeom prst="rect">
            <a:avLst/>
          </a:prstGeom>
        </p:spPr>
      </p:pic>
    </p:spTree>
    <p:extLst>
      <p:ext uri="{BB962C8B-B14F-4D97-AF65-F5344CB8AC3E}">
        <p14:creationId xmlns:p14="http://schemas.microsoft.com/office/powerpoint/2010/main" val="315918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FDE0D0E-37A4-4967-BD5D-940B68670EE9}" type="slidenum">
              <a:rPr lang="en-US" smtClean="0"/>
              <a:t>8</a:t>
            </a:fld>
            <a:endParaRPr lang="en-US" dirty="0"/>
          </a:p>
        </p:txBody>
      </p:sp>
      <p:sp>
        <p:nvSpPr>
          <p:cNvPr id="3" name="Title 5">
            <a:extLst>
              <a:ext uri="{FF2B5EF4-FFF2-40B4-BE49-F238E27FC236}">
                <a16:creationId xmlns:a16="http://schemas.microsoft.com/office/drawing/2014/main" id="{DD429F04-F6E5-4699-9C35-0732D883A753}"/>
              </a:ext>
            </a:extLst>
          </p:cNvPr>
          <p:cNvSpPr txBox="1">
            <a:spLocks/>
          </p:cNvSpPr>
          <p:nvPr/>
        </p:nvSpPr>
        <p:spPr>
          <a:xfrm>
            <a:off x="769353" y="457888"/>
            <a:ext cx="11296934" cy="7812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Georgia" panose="02040502050405020303" pitchFamily="18" charset="0"/>
                <a:ea typeface="+mj-ea"/>
                <a:cs typeface="+mj-cs"/>
              </a:defRPr>
            </a:lvl1pPr>
          </a:lstStyle>
          <a:p>
            <a:r>
              <a:rPr lang="en-US" sz="2800" dirty="0"/>
              <a:t>Franklin Covey: Highlights</a:t>
            </a:r>
          </a:p>
        </p:txBody>
      </p:sp>
      <p:sp>
        <p:nvSpPr>
          <p:cNvPr id="13" name="Text Placeholder 6">
            <a:extLst>
              <a:ext uri="{FF2B5EF4-FFF2-40B4-BE49-F238E27FC236}">
                <a16:creationId xmlns:a16="http://schemas.microsoft.com/office/drawing/2014/main" id="{33913E48-813A-43BB-9923-8253BA6C49D7}"/>
              </a:ext>
            </a:extLst>
          </p:cNvPr>
          <p:cNvSpPr txBox="1">
            <a:spLocks/>
          </p:cNvSpPr>
          <p:nvPr/>
        </p:nvSpPr>
        <p:spPr>
          <a:xfrm>
            <a:off x="811537" y="876166"/>
            <a:ext cx="11296650" cy="4012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rPr>
              <a:t>(in millions and unaudited)</a:t>
            </a:r>
          </a:p>
        </p:txBody>
      </p:sp>
      <p:cxnSp>
        <p:nvCxnSpPr>
          <p:cNvPr id="11" name="Straight Connector 10">
            <a:extLst>
              <a:ext uri="{FF2B5EF4-FFF2-40B4-BE49-F238E27FC236}">
                <a16:creationId xmlns:a16="http://schemas.microsoft.com/office/drawing/2014/main" id="{6BBE19DB-9782-4493-B9DF-C03548AF56A8}"/>
              </a:ext>
            </a:extLst>
          </p:cNvPr>
          <p:cNvCxnSpPr>
            <a:cxnSpLocks/>
          </p:cNvCxnSpPr>
          <p:nvPr/>
        </p:nvCxnSpPr>
        <p:spPr>
          <a:xfrm>
            <a:off x="5901902" y="1874186"/>
            <a:ext cx="0" cy="325774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BED3F11-5D23-4793-AFDA-9F14C1FAED71}"/>
              </a:ext>
            </a:extLst>
          </p:cNvPr>
          <p:cNvSpPr/>
          <p:nvPr/>
        </p:nvSpPr>
        <p:spPr>
          <a:xfrm>
            <a:off x="6538523" y="1364170"/>
            <a:ext cx="69005" cy="2357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F9C6BBD-F7C1-41EE-8CA9-63CFF2552007}"/>
              </a:ext>
            </a:extLst>
          </p:cNvPr>
          <p:cNvSpPr/>
          <p:nvPr/>
        </p:nvSpPr>
        <p:spPr>
          <a:xfrm>
            <a:off x="6804081" y="3952957"/>
            <a:ext cx="69005" cy="2357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40FAD1F1-26D7-4FF2-858C-9E1352489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102" y="1956783"/>
            <a:ext cx="5075237"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Chart 1">
            <a:extLst>
              <a:ext uri="{FF2B5EF4-FFF2-40B4-BE49-F238E27FC236}">
                <a16:creationId xmlns:a16="http://schemas.microsoft.com/office/drawing/2014/main" id="{5ECEE900-5D17-4F1F-BBA8-BDDD222F6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61" y="2063869"/>
            <a:ext cx="4903406" cy="270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889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7EF807-324A-41D5-8288-E065265AA4CD}"/>
              </a:ext>
            </a:extLst>
          </p:cNvPr>
          <p:cNvSpPr>
            <a:spLocks noGrp="1"/>
          </p:cNvSpPr>
          <p:nvPr>
            <p:ph type="title"/>
          </p:nvPr>
        </p:nvSpPr>
        <p:spPr>
          <a:xfrm>
            <a:off x="779843" y="335641"/>
            <a:ext cx="11296934" cy="649082"/>
          </a:xfrm>
        </p:spPr>
        <p:txBody>
          <a:bodyPr>
            <a:normAutofit/>
          </a:bodyPr>
          <a:lstStyle/>
          <a:p>
            <a:r>
              <a:rPr lang="en-US" sz="2800" dirty="0">
                <a:solidFill>
                  <a:schemeClr val="tx1">
                    <a:lumMod val="85000"/>
                    <a:lumOff val="15000"/>
                  </a:schemeClr>
                </a:solidFill>
              </a:rPr>
              <a:t>Franklin Covey – Financial Summary</a:t>
            </a:r>
          </a:p>
        </p:txBody>
      </p:sp>
      <p:sp>
        <p:nvSpPr>
          <p:cNvPr id="2" name="Slide Number Placeholder 1">
            <a:extLst>
              <a:ext uri="{FF2B5EF4-FFF2-40B4-BE49-F238E27FC236}">
                <a16:creationId xmlns:a16="http://schemas.microsoft.com/office/drawing/2014/main" id="{92191570-F584-4182-8E92-E43B385CB8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E0D0E-37A4-4967-BD5D-940B68670EE9}" type="slidenum">
              <a:rPr kumimoji="0" lang="en-US" sz="1000" b="1" i="0" u="none" strike="noStrike" kern="1200" cap="none" spc="0" normalizeH="0" baseline="0" noProof="0" smtClean="0">
                <a:ln>
                  <a:noFill/>
                </a:ln>
                <a:solidFill>
                  <a:srgbClr val="82B0C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dirty="0">
              <a:ln>
                <a:noFill/>
              </a:ln>
              <a:solidFill>
                <a:srgbClr val="82B0CC"/>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33913E48-813A-43BB-9923-8253BA6C49D7}"/>
              </a:ext>
            </a:extLst>
          </p:cNvPr>
          <p:cNvSpPr>
            <a:spLocks noGrp="1"/>
          </p:cNvSpPr>
          <p:nvPr>
            <p:ph type="body" sz="quarter" idx="13"/>
          </p:nvPr>
        </p:nvSpPr>
        <p:spPr>
          <a:xfrm>
            <a:off x="801029" y="865822"/>
            <a:ext cx="11296650" cy="401268"/>
          </a:xfrm>
        </p:spPr>
        <p:txBody>
          <a:bodyPr>
            <a:normAutofit/>
          </a:bodyPr>
          <a:lstStyle/>
          <a:p>
            <a:r>
              <a:rPr lang="en-US" sz="1200" dirty="0"/>
              <a:t>(in millions and unaudited)</a:t>
            </a:r>
          </a:p>
        </p:txBody>
      </p:sp>
      <p:sp>
        <p:nvSpPr>
          <p:cNvPr id="15" name="TextBox 14">
            <a:extLst>
              <a:ext uri="{FF2B5EF4-FFF2-40B4-BE49-F238E27FC236}">
                <a16:creationId xmlns:a16="http://schemas.microsoft.com/office/drawing/2014/main" id="{7099D6FF-EF37-4A14-AC12-4DCD7E87E7C3}"/>
              </a:ext>
            </a:extLst>
          </p:cNvPr>
          <p:cNvSpPr txBox="1"/>
          <p:nvPr/>
        </p:nvSpPr>
        <p:spPr>
          <a:xfrm>
            <a:off x="401472" y="6186074"/>
            <a:ext cx="9757799" cy="246221"/>
          </a:xfrm>
          <a:prstGeom prst="rect">
            <a:avLst/>
          </a:prstGeom>
          <a:noFill/>
        </p:spPr>
        <p:txBody>
          <a:bodyPr wrap="none" rtlCol="0">
            <a:spAutoFit/>
          </a:bodyPr>
          <a:lstStyle/>
          <a:p>
            <a:pPr algn="l"/>
            <a:r>
              <a:rPr lang="en-US" sz="1000" dirty="0"/>
              <a:t>Note:  Adjusted EBITDA and Operating SG&amp;A are non-GAAP financial measures; please see Appendix for additional information.  Amounts may not total due to rounding.</a:t>
            </a:r>
          </a:p>
        </p:txBody>
      </p:sp>
      <p:pic>
        <p:nvPicPr>
          <p:cNvPr id="5" name="Picture 4">
            <a:extLst>
              <a:ext uri="{FF2B5EF4-FFF2-40B4-BE49-F238E27FC236}">
                <a16:creationId xmlns:a16="http://schemas.microsoft.com/office/drawing/2014/main" id="{AE6083D9-1BEA-4D1A-BC97-4389EB276F11}"/>
              </a:ext>
            </a:extLst>
          </p:cNvPr>
          <p:cNvPicPr>
            <a:picLocks noChangeAspect="1"/>
          </p:cNvPicPr>
          <p:nvPr/>
        </p:nvPicPr>
        <p:blipFill>
          <a:blip r:embed="rId3"/>
          <a:stretch>
            <a:fillRect/>
          </a:stretch>
        </p:blipFill>
        <p:spPr>
          <a:xfrm>
            <a:off x="338241" y="1757677"/>
            <a:ext cx="11515518" cy="3028090"/>
          </a:xfrm>
          <a:prstGeom prst="rect">
            <a:avLst/>
          </a:prstGeom>
        </p:spPr>
      </p:pic>
    </p:spTree>
    <p:extLst>
      <p:ext uri="{BB962C8B-B14F-4D97-AF65-F5344CB8AC3E}">
        <p14:creationId xmlns:p14="http://schemas.microsoft.com/office/powerpoint/2010/main" val="325600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E4P_STYLE_ID" val="39dcc26a-7131-49f4-a9eb-1c0521500c03"/>
</p:tagLst>
</file>

<file path=ppt/theme/theme1.xml><?xml version="1.0" encoding="utf-8"?>
<a:theme xmlns:a="http://schemas.openxmlformats.org/drawingml/2006/main" name="FranklinCovey Theme">
  <a:themeElements>
    <a:clrScheme name="FranklinCovey">
      <a:dk1>
        <a:sysClr val="windowText" lastClr="000000"/>
      </a:dk1>
      <a:lt1>
        <a:sysClr val="window" lastClr="FFFFFF"/>
      </a:lt1>
      <a:dk2>
        <a:srgbClr val="3D6987"/>
      </a:dk2>
      <a:lt2>
        <a:srgbClr val="85878A"/>
      </a:lt2>
      <a:accent1>
        <a:srgbClr val="8E9300"/>
      </a:accent1>
      <a:accent2>
        <a:srgbClr val="8FCAE7"/>
      </a:accent2>
      <a:accent3>
        <a:srgbClr val="B5B6B3"/>
      </a:accent3>
      <a:accent4>
        <a:srgbClr val="FFC000"/>
      </a:accent4>
      <a:accent5>
        <a:srgbClr val="5B9BD5"/>
      </a:accent5>
      <a:accent6>
        <a:srgbClr val="70AD47"/>
      </a:accent6>
      <a:hlink>
        <a:srgbClr val="3D6987"/>
      </a:hlink>
      <a:folHlink>
        <a:srgbClr val="8FCA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18255</TotalTime>
  <Words>3312</Words>
  <Application>Microsoft Office PowerPoint</Application>
  <PresentationFormat>Widescreen</PresentationFormat>
  <Paragraphs>328</Paragraphs>
  <Slides>45</Slides>
  <Notes>18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4" baseType="lpstr">
      <vt:lpstr>Arial</vt:lpstr>
      <vt:lpstr>Calibri</vt:lpstr>
      <vt:lpstr>Georgia</vt:lpstr>
      <vt:lpstr>Gotham Book</vt:lpstr>
      <vt:lpstr>Gotham Light</vt:lpstr>
      <vt:lpstr>Gotham Medium</vt:lpstr>
      <vt:lpstr>HelveticaNeueLT Std Lt</vt:lpstr>
      <vt:lpstr>FranklinCovey Theme</vt:lpstr>
      <vt:lpstr>Worksheet</vt:lpstr>
      <vt:lpstr>PowerPoint Presentation</vt:lpstr>
      <vt:lpstr>Forward-looking Statements / Non-GAAP</vt:lpstr>
      <vt:lpstr>PowerPoint Presentation</vt:lpstr>
      <vt:lpstr>Strong Growth in Key Metrics</vt:lpstr>
      <vt:lpstr>Key Takeaways</vt:lpstr>
      <vt:lpstr>Key Takeaways</vt:lpstr>
      <vt:lpstr>PowerPoint Presentation</vt:lpstr>
      <vt:lpstr>PowerPoint Presentation</vt:lpstr>
      <vt:lpstr>Franklin Covey – Financial Summary</vt:lpstr>
      <vt:lpstr>Net Cash Generated  (in thousands and unaudited)</vt:lpstr>
      <vt:lpstr>Cash Flows from Operating Activities (in thousands and unaudited)</vt:lpstr>
      <vt:lpstr>PowerPoint Presentation</vt:lpstr>
      <vt:lpstr>Key Takeaways</vt:lpstr>
      <vt:lpstr>PowerPoint Presentation</vt:lpstr>
      <vt:lpstr>Enterprise: All Access Pass Subscription Services Increases</vt:lpstr>
      <vt:lpstr>PowerPoint Presentation</vt:lpstr>
      <vt:lpstr>Key Takeaways</vt:lpstr>
      <vt:lpstr>PowerPoint Presentation</vt:lpstr>
      <vt:lpstr>PowerPoint Presentation</vt:lpstr>
      <vt:lpstr>Key Takeaways</vt:lpstr>
      <vt:lpstr>Enterprise</vt:lpstr>
      <vt:lpstr>Number of Client Partners</vt:lpstr>
      <vt:lpstr>Growing Investments</vt:lpstr>
      <vt:lpstr>Key Takeaways</vt:lpstr>
      <vt:lpstr>PowerPoint Presentation</vt:lpstr>
      <vt:lpstr>PowerPoint Presentation</vt:lpstr>
      <vt:lpstr>Other Information</vt:lpstr>
      <vt:lpstr>Franklin Covey – Financial Summary</vt:lpstr>
      <vt:lpstr>PowerPoint Presentation</vt:lpstr>
      <vt:lpstr>Trends in the Business</vt:lpstr>
      <vt:lpstr>Contracted</vt:lpstr>
      <vt:lpstr>FranklinCovey – Contracts Signed (in thousands and unaudited)</vt:lpstr>
      <vt:lpstr>Sales Information (in millions and unaudited)</vt:lpstr>
      <vt:lpstr>Reconciliation of Net Income (Loss) to Adjusted EBITDA (in thousands and unaudited)</vt:lpstr>
      <vt:lpstr>Additional Financial Information (in thousands and unaudited)</vt:lpstr>
      <vt:lpstr>Condensed Consolidated Balance Sheets (in thousands and unaudited)</vt:lpstr>
      <vt:lpstr>Condensed Consolidated Statements of Operations (in thousands, except per-share amounts and unaudited)</vt:lpstr>
      <vt:lpstr>Enterprise Division - Financial Summary</vt:lpstr>
      <vt:lpstr>PowerPoint Presentation</vt:lpstr>
      <vt:lpstr>PowerPoint Presentation</vt:lpstr>
      <vt:lpstr>Education Division - Financial Summary</vt:lpstr>
      <vt:lpstr>PowerPoint Presentation</vt:lpstr>
      <vt:lpstr>Number of Client Partners</vt:lpstr>
      <vt:lpstr>Definitions</vt:lpstr>
      <vt:lpstr>Definitions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King</dc:creator>
  <cp:lastModifiedBy>Stephanie King</cp:lastModifiedBy>
  <cp:revision>615</cp:revision>
  <cp:lastPrinted>2021-11-08T23:52:05Z</cp:lastPrinted>
  <dcterms:created xsi:type="dcterms:W3CDTF">2020-03-27T17:25:11Z</dcterms:created>
  <dcterms:modified xsi:type="dcterms:W3CDTF">2021-11-12T20:46:08Z</dcterms:modified>
</cp:coreProperties>
</file>